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7"/>
  </p:notesMasterIdLst>
  <p:handoutMasterIdLst>
    <p:handoutMasterId r:id="rId238"/>
  </p:handoutMasterIdLst>
  <p:sldIdLst>
    <p:sldId id="257" r:id="rId5"/>
    <p:sldId id="259" r:id="rId6"/>
    <p:sldId id="261" r:id="rId7"/>
    <p:sldId id="262" r:id="rId8"/>
    <p:sldId id="537" r:id="rId9"/>
    <p:sldId id="263"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541" r:id="rId36"/>
    <p:sldId id="297" r:id="rId37"/>
    <p:sldId id="542" r:id="rId38"/>
    <p:sldId id="543" r:id="rId39"/>
    <p:sldId id="544" r:id="rId40"/>
    <p:sldId id="545" r:id="rId41"/>
    <p:sldId id="546" r:id="rId42"/>
    <p:sldId id="298" r:id="rId43"/>
    <p:sldId id="299" r:id="rId44"/>
    <p:sldId id="300" r:id="rId45"/>
    <p:sldId id="301" r:id="rId46"/>
    <p:sldId id="302" r:id="rId47"/>
    <p:sldId id="303" r:id="rId48"/>
    <p:sldId id="304" r:id="rId49"/>
    <p:sldId id="547" r:id="rId50"/>
    <p:sldId id="305" r:id="rId51"/>
    <p:sldId id="306" r:id="rId52"/>
    <p:sldId id="548" r:id="rId53"/>
    <p:sldId id="318" r:id="rId54"/>
    <p:sldId id="319" r:id="rId55"/>
    <p:sldId id="320" r:id="rId56"/>
    <p:sldId id="321" r:id="rId57"/>
    <p:sldId id="322" r:id="rId58"/>
    <p:sldId id="323" r:id="rId59"/>
    <p:sldId id="324" r:id="rId60"/>
    <p:sldId id="329" r:id="rId61"/>
    <p:sldId id="330" r:id="rId62"/>
    <p:sldId id="331" r:id="rId63"/>
    <p:sldId id="332" r:id="rId64"/>
    <p:sldId id="333" r:id="rId65"/>
    <p:sldId id="538" r:id="rId66"/>
    <p:sldId id="539" r:id="rId67"/>
    <p:sldId id="540" r:id="rId68"/>
    <p:sldId id="337" r:id="rId69"/>
    <p:sldId id="339" r:id="rId70"/>
    <p:sldId id="340" r:id="rId71"/>
    <p:sldId id="342" r:id="rId72"/>
    <p:sldId id="344" r:id="rId73"/>
    <p:sldId id="345" r:id="rId74"/>
    <p:sldId id="347" r:id="rId75"/>
    <p:sldId id="348" r:id="rId76"/>
    <p:sldId id="349" r:id="rId77"/>
    <p:sldId id="350" r:id="rId78"/>
    <p:sldId id="351" r:id="rId79"/>
    <p:sldId id="352" r:id="rId80"/>
    <p:sldId id="550" r:id="rId81"/>
    <p:sldId id="551" r:id="rId82"/>
    <p:sldId id="353" r:id="rId83"/>
    <p:sldId id="354" r:id="rId84"/>
    <p:sldId id="355" r:id="rId85"/>
    <p:sldId id="358" r:id="rId86"/>
    <p:sldId id="361" r:id="rId87"/>
    <p:sldId id="362" r:id="rId88"/>
    <p:sldId id="363" r:id="rId89"/>
    <p:sldId id="364" r:id="rId90"/>
    <p:sldId id="365" r:id="rId91"/>
    <p:sldId id="366" r:id="rId92"/>
    <p:sldId id="367" r:id="rId93"/>
    <p:sldId id="368" r:id="rId94"/>
    <p:sldId id="374" r:id="rId95"/>
    <p:sldId id="375" r:id="rId96"/>
    <p:sldId id="376" r:id="rId97"/>
    <p:sldId id="377" r:id="rId98"/>
    <p:sldId id="378" r:id="rId99"/>
    <p:sldId id="379" r:id="rId100"/>
    <p:sldId id="552" r:id="rId101"/>
    <p:sldId id="553" r:id="rId102"/>
    <p:sldId id="554"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2" r:id="rId116"/>
    <p:sldId id="393" r:id="rId117"/>
    <p:sldId id="394" r:id="rId118"/>
    <p:sldId id="395" r:id="rId119"/>
    <p:sldId id="396" r:id="rId120"/>
    <p:sldId id="397" r:id="rId121"/>
    <p:sldId id="398" r:id="rId122"/>
    <p:sldId id="399"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549" r:id="rId136"/>
    <p:sldId id="413" r:id="rId137"/>
    <p:sldId id="414" r:id="rId138"/>
    <p:sldId id="415" r:id="rId139"/>
    <p:sldId id="416" r:id="rId140"/>
    <p:sldId id="417" r:id="rId141"/>
    <p:sldId id="419" r:id="rId142"/>
    <p:sldId id="420" r:id="rId143"/>
    <p:sldId id="421" r:id="rId144"/>
    <p:sldId id="422" r:id="rId145"/>
    <p:sldId id="423" r:id="rId146"/>
    <p:sldId id="424" r:id="rId147"/>
    <p:sldId id="425" r:id="rId148"/>
    <p:sldId id="426" r:id="rId149"/>
    <p:sldId id="427" r:id="rId150"/>
    <p:sldId id="428" r:id="rId151"/>
    <p:sldId id="429" r:id="rId152"/>
    <p:sldId id="430" r:id="rId153"/>
    <p:sldId id="431" r:id="rId154"/>
    <p:sldId id="433" r:id="rId155"/>
    <p:sldId id="435" r:id="rId156"/>
    <p:sldId id="436" r:id="rId157"/>
    <p:sldId id="437" r:id="rId158"/>
    <p:sldId id="443" r:id="rId159"/>
    <p:sldId id="444" r:id="rId160"/>
    <p:sldId id="446" r:id="rId161"/>
    <p:sldId id="447" r:id="rId162"/>
    <p:sldId id="448" r:id="rId163"/>
    <p:sldId id="449" r:id="rId164"/>
    <p:sldId id="450" r:id="rId165"/>
    <p:sldId id="451" r:id="rId166"/>
    <p:sldId id="452" r:id="rId167"/>
    <p:sldId id="453" r:id="rId168"/>
    <p:sldId id="454" r:id="rId169"/>
    <p:sldId id="455" r:id="rId170"/>
    <p:sldId id="456" r:id="rId171"/>
    <p:sldId id="457" r:id="rId172"/>
    <p:sldId id="458" r:id="rId173"/>
    <p:sldId id="459" r:id="rId174"/>
    <p:sldId id="460" r:id="rId175"/>
    <p:sldId id="461" r:id="rId176"/>
    <p:sldId id="462" r:id="rId177"/>
    <p:sldId id="463" r:id="rId178"/>
    <p:sldId id="464" r:id="rId179"/>
    <p:sldId id="465" r:id="rId180"/>
    <p:sldId id="466" r:id="rId181"/>
    <p:sldId id="467" r:id="rId182"/>
    <p:sldId id="468" r:id="rId183"/>
    <p:sldId id="469" r:id="rId184"/>
    <p:sldId id="470" r:id="rId185"/>
    <p:sldId id="471" r:id="rId186"/>
    <p:sldId id="472" r:id="rId187"/>
    <p:sldId id="473" r:id="rId188"/>
    <p:sldId id="474" r:id="rId189"/>
    <p:sldId id="475" r:id="rId190"/>
    <p:sldId id="476" r:id="rId191"/>
    <p:sldId id="477" r:id="rId192"/>
    <p:sldId id="478" r:id="rId193"/>
    <p:sldId id="479" r:id="rId194"/>
    <p:sldId id="480" r:id="rId195"/>
    <p:sldId id="481" r:id="rId196"/>
    <p:sldId id="482" r:id="rId197"/>
    <p:sldId id="483" r:id="rId198"/>
    <p:sldId id="484" r:id="rId199"/>
    <p:sldId id="485" r:id="rId200"/>
    <p:sldId id="489" r:id="rId201"/>
    <p:sldId id="490" r:id="rId202"/>
    <p:sldId id="491" r:id="rId203"/>
    <p:sldId id="494" r:id="rId204"/>
    <p:sldId id="495" r:id="rId205"/>
    <p:sldId id="496" r:id="rId206"/>
    <p:sldId id="497" r:id="rId207"/>
    <p:sldId id="498" r:id="rId208"/>
    <p:sldId id="499" r:id="rId209"/>
    <p:sldId id="500" r:id="rId210"/>
    <p:sldId id="501" r:id="rId211"/>
    <p:sldId id="502" r:id="rId212"/>
    <p:sldId id="503" r:id="rId213"/>
    <p:sldId id="504" r:id="rId214"/>
    <p:sldId id="505" r:id="rId215"/>
    <p:sldId id="509" r:id="rId216"/>
    <p:sldId id="510" r:id="rId217"/>
    <p:sldId id="511" r:id="rId218"/>
    <p:sldId id="512" r:id="rId219"/>
    <p:sldId id="514" r:id="rId220"/>
    <p:sldId id="515" r:id="rId221"/>
    <p:sldId id="516" r:id="rId222"/>
    <p:sldId id="517" r:id="rId223"/>
    <p:sldId id="518" r:id="rId224"/>
    <p:sldId id="519" r:id="rId225"/>
    <p:sldId id="520" r:id="rId226"/>
    <p:sldId id="521" r:id="rId227"/>
    <p:sldId id="522" r:id="rId228"/>
    <p:sldId id="523" r:id="rId229"/>
    <p:sldId id="524" r:id="rId230"/>
    <p:sldId id="532" r:id="rId231"/>
    <p:sldId id="533" r:id="rId232"/>
    <p:sldId id="534" r:id="rId233"/>
    <p:sldId id="535" r:id="rId234"/>
    <p:sldId id="260" r:id="rId235"/>
    <p:sldId id="536" r:id="rId236"/>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0">
          <p15:clr>
            <a:srgbClr val="A4A3A4"/>
          </p15:clr>
        </p15:guide>
        <p15:guide id="2" orient="horz" pos="298">
          <p15:clr>
            <a:srgbClr val="A4A3A4"/>
          </p15:clr>
        </p15:guide>
        <p15:guide id="3" orient="horz" pos="881">
          <p15:clr>
            <a:srgbClr val="A4A3A4"/>
          </p15:clr>
        </p15:guide>
        <p15:guide id="4" pos="3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1093" autoAdjust="0"/>
  </p:normalViewPr>
  <p:slideViewPr>
    <p:cSldViewPr snapToGrid="0">
      <p:cViewPr varScale="1">
        <p:scale>
          <a:sx n="65" d="100"/>
          <a:sy n="65" d="100"/>
        </p:scale>
        <p:origin x="2130" y="78"/>
      </p:cViewPr>
      <p:guideLst>
        <p:guide orient="horz" pos="3740"/>
        <p:guide orient="horz" pos="298"/>
        <p:guide orient="horz" pos="881"/>
        <p:guide pos="389"/>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handoutMaster" Target="handoutMasters/handout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viewProps" Target="viewProp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tableStyles" Target="tableStyle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DA5BBF-9A9E-E34C-87D2-CD6D1CA60245}" type="datetime1">
              <a:rPr lang="en-US" smtClean="0"/>
              <a:t>2/26/2018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0D1C1E-7544-3144-B6B3-A3D63AEA6E36}" type="slidenum">
              <a:rPr lang="en-US" smtClean="0"/>
              <a:t>‹#›</a:t>
            </a:fld>
            <a:endParaRPr lang="en-US"/>
          </a:p>
        </p:txBody>
      </p:sp>
    </p:spTree>
    <p:extLst>
      <p:ext uri="{BB962C8B-B14F-4D97-AF65-F5344CB8AC3E}">
        <p14:creationId xmlns:p14="http://schemas.microsoft.com/office/powerpoint/2010/main" val="23373360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5FB5CF-D153-1544-8329-2FC1F4ABF24D}" type="datetime1">
              <a:rPr lang="en-US" smtClean="0"/>
              <a:t>2/26/2018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B1139D-5AC7-4B0B-A715-E40E0591EF82}" type="slidenum">
              <a:rPr lang="nl-NL" smtClean="0"/>
              <a:t>‹#›</a:t>
            </a:fld>
            <a:endParaRPr lang="nl-NL"/>
          </a:p>
        </p:txBody>
      </p:sp>
    </p:spTree>
    <p:extLst>
      <p:ext uri="{BB962C8B-B14F-4D97-AF65-F5344CB8AC3E}">
        <p14:creationId xmlns:p14="http://schemas.microsoft.com/office/powerpoint/2010/main" val="30206298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constructor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dotnet/csharp/programming-guide/events/inde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destructor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dotnet/csharp/programming-guide/indexers/inde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dotnet/csharp/programming-guide/statements-expressions-operators/operator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dotnet/csharp/programming-guide/statements-expressions-operators/overloadable-operators"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nested-typ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static"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dotnet/csharp/language-reference/keywords/new"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static"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dotnet/api/system.math" TargetMode="External"/><Relationship Id="rId4" Type="http://schemas.openxmlformats.org/officeDocument/2006/relationships/hyperlink" Target="https://docs.microsoft.com/en-us/dotnet/csharp/language-reference/keywords/new"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static"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dotnet/api/system.object" TargetMode="External"/><Relationship Id="rId5" Type="http://schemas.openxmlformats.org/officeDocument/2006/relationships/hyperlink" Target="https://docs.microsoft.com/en-us/dotnet/api/system.math" TargetMode="External"/><Relationship Id="rId4" Type="http://schemas.openxmlformats.org/officeDocument/2006/relationships/hyperlink" Target="https://docs.microsoft.com/en-us/dotnet/csharp/language-reference/keywords/new" TargetMode="Externa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dotnet/api/system.objec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dotnet/api/system.objec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programmer.97things.oreilly.com/wiki/index.php/Uncle_Bob"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programmer.97things.oreilly.com/wiki/index.php/Uncle_Bob" TargetMode="External"/><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clas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dotnet/csharp/language-reference/keywords/struc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default-values-tabl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docs.microsoft.com/en-us/dotnet/csharp/programming-guide/indexers/index" TargetMode="External"/><Relationship Id="rId4" Type="http://schemas.openxmlformats.org/officeDocument/2006/relationships/hyperlink" Target="https://docs.microsoft.com/en-us/dotnet/csharp/programming-guide/classes-and-structs/propertie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constan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propert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dotnet/csharp/programming-guide/classes-and-structs/method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be enclosed :  </a:t>
            </a:r>
            <a:r>
              <a:rPr lang="en-US" sz="1200" b="0" i="0" kern="1200" dirty="0">
                <a:solidFill>
                  <a:schemeClr val="tx1"/>
                </a:solidFill>
                <a:effectLst/>
                <a:latin typeface="+mn-lt"/>
                <a:ea typeface="+mn-ea"/>
                <a:cs typeface="+mn-cs"/>
              </a:rPr>
              <a:t>The data and behaviors are the </a:t>
            </a:r>
            <a:r>
              <a:rPr lang="en-US" sz="1200" b="0" i="1" kern="1200" dirty="0">
                <a:solidFill>
                  <a:schemeClr val="tx1"/>
                </a:solidFill>
                <a:effectLst/>
                <a:latin typeface="+mn-lt"/>
                <a:ea typeface="+mn-ea"/>
                <a:cs typeface="+mn-cs"/>
              </a:rPr>
              <a:t>members</a:t>
            </a:r>
            <a:r>
              <a:rPr lang="en-US" sz="1200" b="0" i="0" kern="1200" dirty="0">
                <a:solidFill>
                  <a:schemeClr val="tx1"/>
                </a:solidFill>
                <a:effectLst/>
                <a:latin typeface="+mn-lt"/>
                <a:ea typeface="+mn-ea"/>
                <a:cs typeface="+mn-cs"/>
              </a:rPr>
              <a:t> of the class or struct, and they include its methods, properties, and events, and so 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data structure that encloses a set of data and behaviors that belong together as a logical unit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 type :  fields -&gt; any type , including nested class</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6</a:t>
            </a:fld>
            <a:endParaRPr lang="nl-NL"/>
          </a:p>
        </p:txBody>
      </p:sp>
    </p:spTree>
    <p:extLst>
      <p:ext uri="{BB962C8B-B14F-4D97-AF65-F5344CB8AC3E}">
        <p14:creationId xmlns:p14="http://schemas.microsoft.com/office/powerpoint/2010/main" val="119543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Constructors</a:t>
            </a:r>
            <a:r>
              <a:rPr lang="en-US" dirty="0" err="1">
                <a:effectLst/>
              </a:rPr>
              <a:t>Constructors</a:t>
            </a:r>
            <a:r>
              <a:rPr lang="en-US" dirty="0">
                <a:effectLst/>
              </a:rPr>
              <a:t> are methods that are called when the object is first created. They are often used to initialize the data of an object.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15</a:t>
            </a:fld>
            <a:endParaRPr lang="nl-NL"/>
          </a:p>
        </p:txBody>
      </p:sp>
    </p:spTree>
    <p:extLst>
      <p:ext uri="{BB962C8B-B14F-4D97-AF65-F5344CB8AC3E}">
        <p14:creationId xmlns:p14="http://schemas.microsoft.com/office/powerpoint/2010/main" val="15812087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Cum </a:t>
            </a:r>
            <a:r>
              <a:rPr lang="en-US" baseline="0" dirty="0" smtClean="0"/>
              <a:t>a </a:t>
            </a:r>
            <a:r>
              <a:rPr lang="en-US" baseline="0" dirty="0" err="1"/>
              <a:t>spus</a:t>
            </a:r>
            <a:r>
              <a:rPr lang="en-US" baseline="0" dirty="0"/>
              <a:t> </a:t>
            </a:r>
            <a:r>
              <a:rPr lang="en-US" baseline="0" dirty="0" err="1"/>
              <a:t>si</a:t>
            </a:r>
            <a:r>
              <a:rPr lang="en-US" baseline="0" dirty="0"/>
              <a:t> Andrei, </a:t>
            </a:r>
            <a:r>
              <a:rPr lang="en-US" baseline="0" dirty="0" err="1"/>
              <a:t>mostenirea</a:t>
            </a:r>
            <a:r>
              <a:rPr lang="en-US" baseline="0" dirty="0"/>
              <a:t> </a:t>
            </a:r>
            <a:r>
              <a:rPr lang="en-US" baseline="0" dirty="0" err="1"/>
              <a:t>este</a:t>
            </a:r>
            <a:r>
              <a:rPr lang="en-US" baseline="0" dirty="0"/>
              <a:t> </a:t>
            </a:r>
            <a:r>
              <a:rPr lang="en-US" baseline="0" dirty="0" err="1"/>
              <a:t>procesul</a:t>
            </a:r>
            <a:r>
              <a:rPr lang="en-US" baseline="0" dirty="0"/>
              <a:t> de a </a:t>
            </a:r>
            <a:r>
              <a:rPr lang="en-US" baseline="0" dirty="0" err="1"/>
              <a:t>extinde</a:t>
            </a:r>
            <a:r>
              <a:rPr lang="en-US" baseline="0" dirty="0"/>
              <a:t> o </a:t>
            </a:r>
            <a:r>
              <a:rPr lang="en-US" baseline="0" dirty="0" err="1"/>
              <a:t>clasa</a:t>
            </a:r>
            <a:r>
              <a:rPr lang="en-US" baseline="0" dirty="0"/>
              <a:t> </a:t>
            </a:r>
            <a:r>
              <a:rPr lang="en-US" baseline="0" dirty="0" err="1"/>
              <a:t>deja</a:t>
            </a:r>
            <a:r>
              <a:rPr lang="en-US" baseline="0" dirty="0"/>
              <a:t> </a:t>
            </a:r>
            <a:r>
              <a:rPr lang="en-US" baseline="0" dirty="0" err="1"/>
              <a:t>existenta</a:t>
            </a:r>
            <a:r>
              <a:rPr lang="en-US" baseline="0" dirty="0"/>
              <a:t>. </a:t>
            </a:r>
          </a:p>
          <a:p>
            <a:endParaRPr lang="en-US" baseline="0" dirty="0"/>
          </a:p>
          <a:p>
            <a:r>
              <a:rPr lang="en-US" baseline="0" dirty="0"/>
              <a:t>Access modifiers review</a:t>
            </a:r>
          </a:p>
          <a:p>
            <a:r>
              <a:rPr lang="en-US" baseline="0" dirty="0" err="1"/>
              <a:t>Legat</a:t>
            </a:r>
            <a:r>
              <a:rPr lang="en-US" baseline="0" dirty="0"/>
              <a:t> de </a:t>
            </a:r>
            <a:r>
              <a:rPr lang="en-US" baseline="0" dirty="0" err="1"/>
              <a:t>modificatorii</a:t>
            </a:r>
            <a:r>
              <a:rPr lang="en-US" baseline="0" dirty="0"/>
              <a:t> de </a:t>
            </a:r>
            <a:r>
              <a:rPr lang="en-US" baseline="0" dirty="0" err="1"/>
              <a:t>acces</a:t>
            </a:r>
            <a:r>
              <a:rPr lang="en-US" baseline="0" dirty="0"/>
              <a:t>, </a:t>
            </a:r>
            <a:r>
              <a:rPr lang="en-US" baseline="0" dirty="0" err="1"/>
              <a:t>exista</a:t>
            </a:r>
            <a:r>
              <a:rPr lang="en-US" baseline="0" dirty="0"/>
              <a:t> un debate vis-à-vis de </a:t>
            </a:r>
            <a:r>
              <a:rPr lang="en-US" baseline="0" dirty="0" err="1"/>
              <a:t>modificatorul</a:t>
            </a:r>
            <a:r>
              <a:rPr lang="en-US" baseline="0" dirty="0"/>
              <a:t> protected, cum ca </a:t>
            </a:r>
            <a:r>
              <a:rPr lang="en-US" baseline="0" dirty="0" err="1"/>
              <a:t>acesta</a:t>
            </a:r>
            <a:r>
              <a:rPr lang="en-US" baseline="0" dirty="0"/>
              <a:t> </a:t>
            </a:r>
            <a:r>
              <a:rPr lang="en-US" baseline="0" dirty="0" err="1"/>
              <a:t>ar</a:t>
            </a:r>
            <a:r>
              <a:rPr lang="en-US" baseline="0" dirty="0"/>
              <a:t> </a:t>
            </a:r>
            <a:r>
              <a:rPr lang="en-US" baseline="0" dirty="0" err="1"/>
              <a:t>sparge</a:t>
            </a:r>
            <a:r>
              <a:rPr lang="en-US" baseline="0" dirty="0"/>
              <a:t> </a:t>
            </a:r>
            <a:r>
              <a:rPr lang="en-US" baseline="0" dirty="0" err="1"/>
              <a:t>intr</a:t>
            </a:r>
            <a:r>
              <a:rPr lang="en-US" baseline="0" dirty="0"/>
              <a:t>-un </a:t>
            </a:r>
            <a:r>
              <a:rPr lang="en-US" baseline="0" dirty="0" err="1"/>
              <a:t>fel</a:t>
            </a:r>
            <a:r>
              <a:rPr lang="en-US" baseline="0" dirty="0"/>
              <a:t> </a:t>
            </a:r>
            <a:r>
              <a:rPr lang="en-US" baseline="0" dirty="0" err="1"/>
              <a:t>sau</a:t>
            </a:r>
            <a:r>
              <a:rPr lang="en-US" baseline="0" dirty="0"/>
              <a:t> </a:t>
            </a:r>
            <a:r>
              <a:rPr lang="en-US" baseline="0" dirty="0" err="1"/>
              <a:t>altul</a:t>
            </a:r>
            <a:r>
              <a:rPr lang="en-US" baseline="0" dirty="0"/>
              <a:t> </a:t>
            </a:r>
            <a:r>
              <a:rPr lang="en-US" baseline="0" dirty="0" err="1"/>
              <a:t>incapsularea</a:t>
            </a:r>
            <a:r>
              <a:rPr lang="en-US" baseline="0" dirty="0"/>
              <a:t>. </a:t>
            </a:r>
            <a:r>
              <a:rPr lang="en-US" baseline="0" dirty="0" err="1"/>
              <a:t>Unii</a:t>
            </a:r>
            <a:r>
              <a:rPr lang="en-US" baseline="0" dirty="0"/>
              <a:t> spun ca </a:t>
            </a:r>
            <a:r>
              <a:rPr lang="en-US" baseline="0" dirty="0" err="1"/>
              <a:t>acest</a:t>
            </a:r>
            <a:r>
              <a:rPr lang="en-US" baseline="0" dirty="0"/>
              <a:t> </a:t>
            </a:r>
            <a:r>
              <a:rPr lang="en-US" baseline="0" dirty="0" err="1"/>
              <a:t>lucru</a:t>
            </a:r>
            <a:r>
              <a:rPr lang="en-US" baseline="0" dirty="0"/>
              <a:t> </a:t>
            </a:r>
            <a:r>
              <a:rPr lang="en-US" baseline="0" dirty="0" err="1"/>
              <a:t>ar</a:t>
            </a:r>
            <a:r>
              <a:rPr lang="en-US" baseline="0" dirty="0"/>
              <a:t> fi </a:t>
            </a:r>
            <a:r>
              <a:rPr lang="en-US" baseline="0" dirty="0" err="1"/>
              <a:t>adevarat</a:t>
            </a:r>
            <a:r>
              <a:rPr lang="en-US" baseline="0" dirty="0"/>
              <a:t>, </a:t>
            </a:r>
            <a:r>
              <a:rPr lang="en-US" baseline="0" dirty="0" err="1"/>
              <a:t>pentru</a:t>
            </a:r>
            <a:r>
              <a:rPr lang="en-US" baseline="0" dirty="0"/>
              <a:t> ca </a:t>
            </a:r>
            <a:r>
              <a:rPr lang="en-US" baseline="0" dirty="0" err="1"/>
              <a:t>daca</a:t>
            </a:r>
            <a:r>
              <a:rPr lang="en-US" baseline="0" dirty="0"/>
              <a:t> o </a:t>
            </a:r>
            <a:r>
              <a:rPr lang="en-US" baseline="0" dirty="0" err="1"/>
              <a:t>clasa</a:t>
            </a:r>
            <a:r>
              <a:rPr lang="en-US" baseline="0" dirty="0"/>
              <a:t> derivate are </a:t>
            </a:r>
            <a:r>
              <a:rPr lang="en-US" baseline="0" dirty="0" err="1"/>
              <a:t>acces</a:t>
            </a:r>
            <a:r>
              <a:rPr lang="en-US" baseline="0" dirty="0"/>
              <a:t> la </a:t>
            </a:r>
            <a:r>
              <a:rPr lang="en-US" baseline="0" dirty="0" err="1"/>
              <a:t>membrii</a:t>
            </a:r>
            <a:r>
              <a:rPr lang="en-US" baseline="0" dirty="0"/>
              <a:t> </a:t>
            </a:r>
            <a:r>
              <a:rPr lang="en-US" baseline="0" dirty="0" err="1"/>
              <a:t>mosteniti</a:t>
            </a:r>
            <a:r>
              <a:rPr lang="en-US" baseline="0" dirty="0"/>
              <a:t> din </a:t>
            </a:r>
            <a:r>
              <a:rPr lang="en-US" baseline="0" dirty="0" err="1"/>
              <a:t>clasa</a:t>
            </a:r>
            <a:r>
              <a:rPr lang="en-US" baseline="0" dirty="0"/>
              <a:t> de </a:t>
            </a:r>
            <a:r>
              <a:rPr lang="en-US" baseline="0" dirty="0" err="1"/>
              <a:t>baza</a:t>
            </a:r>
            <a:r>
              <a:rPr lang="en-US" baseline="0" dirty="0"/>
              <a:t>, </a:t>
            </a:r>
            <a:r>
              <a:rPr lang="en-US" baseline="0" dirty="0" err="1"/>
              <a:t>atunci</a:t>
            </a:r>
            <a:r>
              <a:rPr lang="en-US" baseline="0" dirty="0"/>
              <a:t> </a:t>
            </a:r>
            <a:r>
              <a:rPr lang="en-US" baseline="0" dirty="0" err="1"/>
              <a:t>schimbarile</a:t>
            </a:r>
            <a:r>
              <a:rPr lang="en-US" baseline="0" dirty="0"/>
              <a:t> </a:t>
            </a:r>
            <a:r>
              <a:rPr lang="en-US" baseline="0" dirty="0" err="1"/>
              <a:t>facute</a:t>
            </a:r>
            <a:r>
              <a:rPr lang="en-US" baseline="0" dirty="0"/>
              <a:t> la </a:t>
            </a:r>
            <a:r>
              <a:rPr lang="en-US" baseline="0" dirty="0" err="1"/>
              <a:t>nivel</a:t>
            </a:r>
            <a:r>
              <a:rPr lang="en-US" baseline="0" dirty="0"/>
              <a:t> de </a:t>
            </a:r>
            <a:r>
              <a:rPr lang="en-US" baseline="0" dirty="0" err="1"/>
              <a:t>clasa</a:t>
            </a:r>
            <a:r>
              <a:rPr lang="en-US" baseline="0" dirty="0"/>
              <a:t> de </a:t>
            </a:r>
            <a:r>
              <a:rPr lang="en-US" baseline="0" dirty="0" err="1"/>
              <a:t>baza</a:t>
            </a:r>
            <a:r>
              <a:rPr lang="en-US" baseline="0" dirty="0"/>
              <a:t> s-</a:t>
            </a:r>
            <a:r>
              <a:rPr lang="en-US" baseline="0" dirty="0" err="1"/>
              <a:t>ar</a:t>
            </a:r>
            <a:r>
              <a:rPr lang="en-US" baseline="0" dirty="0"/>
              <a:t> </a:t>
            </a:r>
            <a:r>
              <a:rPr lang="en-US" baseline="0" dirty="0" err="1"/>
              <a:t>putea</a:t>
            </a:r>
            <a:r>
              <a:rPr lang="en-US" baseline="0" dirty="0"/>
              <a:t> </a:t>
            </a:r>
            <a:r>
              <a:rPr lang="en-US" baseline="0" dirty="0" err="1"/>
              <a:t>sa</a:t>
            </a:r>
            <a:r>
              <a:rPr lang="en-US" baseline="0" dirty="0"/>
              <a:t> </a:t>
            </a:r>
            <a:r>
              <a:rPr lang="en-US" baseline="0" dirty="0" err="1"/>
              <a:t>duca</a:t>
            </a:r>
            <a:r>
              <a:rPr lang="en-US" baseline="0" dirty="0"/>
              <a:t> la </a:t>
            </a:r>
            <a:r>
              <a:rPr lang="en-US" baseline="0" dirty="0" err="1"/>
              <a:t>schimbari</a:t>
            </a:r>
            <a:r>
              <a:rPr lang="en-US" baseline="0" dirty="0"/>
              <a:t> in </a:t>
            </a:r>
            <a:r>
              <a:rPr lang="en-US" baseline="0" dirty="0" err="1"/>
              <a:t>clasa</a:t>
            </a:r>
            <a:r>
              <a:rPr lang="en-US" baseline="0" dirty="0"/>
              <a:t> </a:t>
            </a:r>
            <a:r>
              <a:rPr lang="en-US" baseline="0" dirty="0" err="1"/>
              <a:t>derivata</a:t>
            </a:r>
            <a:r>
              <a:rPr lang="en-US" baseline="0" dirty="0"/>
              <a:t>, </a:t>
            </a:r>
            <a:r>
              <a:rPr lang="en-US" baseline="0" dirty="0" err="1"/>
              <a:t>asta</a:t>
            </a:r>
            <a:r>
              <a:rPr lang="en-US" baseline="0" dirty="0"/>
              <a:t> </a:t>
            </a:r>
            <a:r>
              <a:rPr lang="en-US" baseline="0" dirty="0" err="1"/>
              <a:t>ducand</a:t>
            </a:r>
            <a:r>
              <a:rPr lang="en-US" baseline="0" dirty="0"/>
              <a:t> </a:t>
            </a:r>
            <a:r>
              <a:rPr lang="en-US" baseline="0" dirty="0" err="1"/>
              <a:t>deci</a:t>
            </a:r>
            <a:r>
              <a:rPr lang="en-US" baseline="0" dirty="0"/>
              <a:t> la o </a:t>
            </a:r>
            <a:r>
              <a:rPr lang="en-US" baseline="0" dirty="0" err="1"/>
              <a:t>problema</a:t>
            </a:r>
            <a:r>
              <a:rPr lang="en-US" baseline="0" dirty="0"/>
              <a:t> de </a:t>
            </a:r>
            <a:r>
              <a:rPr lang="en-US" baseline="0" dirty="0" err="1"/>
              <a:t>mentanta</a:t>
            </a:r>
            <a:r>
              <a:rPr lang="en-US" baseline="0" dirty="0"/>
              <a:t>. Nu </a:t>
            </a:r>
            <a:r>
              <a:rPr lang="en-US" baseline="0" dirty="0" err="1"/>
              <a:t>vrem</a:t>
            </a:r>
            <a:r>
              <a:rPr lang="en-US" baseline="0" dirty="0"/>
              <a:t> </a:t>
            </a:r>
            <a:r>
              <a:rPr lang="en-US" baseline="0" dirty="0" err="1"/>
              <a:t>sa</a:t>
            </a:r>
            <a:r>
              <a:rPr lang="en-US" baseline="0" dirty="0"/>
              <a:t> </a:t>
            </a:r>
            <a:r>
              <a:rPr lang="en-US" baseline="0" dirty="0" err="1"/>
              <a:t>fim</a:t>
            </a:r>
            <a:r>
              <a:rPr lang="en-US" baseline="0" dirty="0"/>
              <a:t> </a:t>
            </a:r>
            <a:r>
              <a:rPr lang="en-US" baseline="0" dirty="0" err="1"/>
              <a:t>fortati</a:t>
            </a:r>
            <a:r>
              <a:rPr lang="en-US" baseline="0" dirty="0"/>
              <a:t> </a:t>
            </a:r>
            <a:r>
              <a:rPr lang="en-US" baseline="0" dirty="0" err="1"/>
              <a:t>sa</a:t>
            </a:r>
            <a:r>
              <a:rPr lang="en-US" baseline="0" dirty="0"/>
              <a:t> </a:t>
            </a:r>
            <a:r>
              <a:rPr lang="en-US" baseline="0" dirty="0" err="1"/>
              <a:t>schimbam</a:t>
            </a:r>
            <a:r>
              <a:rPr lang="en-US" baseline="0" dirty="0"/>
              <a:t> 2 </a:t>
            </a:r>
            <a:r>
              <a:rPr lang="en-US" baseline="0" dirty="0" err="1"/>
              <a:t>clase</a:t>
            </a:r>
            <a:r>
              <a:rPr lang="en-US" baseline="0" dirty="0"/>
              <a:t> </a:t>
            </a:r>
            <a:r>
              <a:rPr lang="en-US" baseline="0" dirty="0" err="1"/>
              <a:t>atunci</a:t>
            </a:r>
            <a:r>
              <a:rPr lang="en-US" baseline="0" dirty="0"/>
              <a:t> </a:t>
            </a:r>
            <a:r>
              <a:rPr lang="en-US" baseline="0" dirty="0" err="1"/>
              <a:t>cand</a:t>
            </a:r>
            <a:r>
              <a:rPr lang="en-US" baseline="0" dirty="0"/>
              <a:t> </a:t>
            </a:r>
            <a:r>
              <a:rPr lang="en-US" baseline="0" dirty="0" err="1"/>
              <a:t>noi</a:t>
            </a:r>
            <a:r>
              <a:rPr lang="en-US" baseline="0" dirty="0"/>
              <a:t> </a:t>
            </a:r>
            <a:r>
              <a:rPr lang="en-US" baseline="0" dirty="0" err="1"/>
              <a:t>intentionam</a:t>
            </a:r>
            <a:r>
              <a:rPr lang="en-US" baseline="0" dirty="0"/>
              <a:t> </a:t>
            </a:r>
            <a:r>
              <a:rPr lang="en-US" baseline="0" dirty="0" err="1"/>
              <a:t>sa</a:t>
            </a:r>
            <a:r>
              <a:rPr lang="en-US" baseline="0" dirty="0"/>
              <a:t> </a:t>
            </a:r>
            <a:r>
              <a:rPr lang="en-US" baseline="0" dirty="0" err="1"/>
              <a:t>schimbam</a:t>
            </a:r>
            <a:r>
              <a:rPr lang="en-US" baseline="0" dirty="0"/>
              <a:t> </a:t>
            </a:r>
            <a:r>
              <a:rPr lang="en-US" baseline="0" dirty="0" err="1"/>
              <a:t>comportamentul</a:t>
            </a:r>
            <a:r>
              <a:rPr lang="en-US" baseline="0" dirty="0"/>
              <a:t> </a:t>
            </a:r>
            <a:r>
              <a:rPr lang="en-US" baseline="0" dirty="0" err="1"/>
              <a:t>unui</a:t>
            </a:r>
            <a:r>
              <a:rPr lang="en-US" baseline="0" dirty="0"/>
              <a:t> </a:t>
            </a:r>
            <a:r>
              <a:rPr lang="en-US" baseline="0" dirty="0" err="1"/>
              <a:t>singur</a:t>
            </a:r>
            <a:r>
              <a:rPr lang="en-US" baseline="0" dirty="0"/>
              <a:t> </a:t>
            </a:r>
            <a:r>
              <a:rPr lang="en-US" baseline="0" dirty="0" err="1"/>
              <a:t>membru</a:t>
            </a:r>
            <a:r>
              <a:rPr lang="en-US" baseline="0" dirty="0"/>
              <a:t> din </a:t>
            </a:r>
            <a:r>
              <a:rPr lang="en-US" baseline="0" dirty="0" err="1"/>
              <a:t>domeniul</a:t>
            </a:r>
            <a:r>
              <a:rPr lang="en-US" baseline="0" dirty="0"/>
              <a:t> </a:t>
            </a:r>
            <a:r>
              <a:rPr lang="en-US" baseline="0" dirty="0" err="1"/>
              <a:t>nostru</a:t>
            </a:r>
            <a:r>
              <a:rPr lang="en-US" baseline="0" dirty="0"/>
              <a:t>.</a:t>
            </a:r>
          </a:p>
          <a:p>
            <a:r>
              <a:rPr lang="en-US" baseline="0" dirty="0" err="1"/>
              <a:t>Pe</a:t>
            </a:r>
            <a:r>
              <a:rPr lang="en-US" baseline="0" dirty="0"/>
              <a:t> de o </a:t>
            </a:r>
            <a:r>
              <a:rPr lang="en-US" baseline="0" dirty="0" err="1"/>
              <a:t>alta</a:t>
            </a:r>
            <a:r>
              <a:rPr lang="en-US" baseline="0" dirty="0"/>
              <a:t> parte, </a:t>
            </a:r>
            <a:r>
              <a:rPr lang="en-US" baseline="0" dirty="0" err="1"/>
              <a:t>altii</a:t>
            </a:r>
            <a:r>
              <a:rPr lang="en-US" baseline="0" dirty="0"/>
              <a:t> spun ca </a:t>
            </a:r>
            <a:r>
              <a:rPr lang="en-US" baseline="0" dirty="0" err="1"/>
              <a:t>poti</a:t>
            </a:r>
            <a:r>
              <a:rPr lang="en-US" baseline="0" dirty="0"/>
              <a:t> </a:t>
            </a:r>
            <a:r>
              <a:rPr lang="en-US" baseline="0" dirty="0" err="1"/>
              <a:t>pur</a:t>
            </a:r>
            <a:r>
              <a:rPr lang="en-US" baseline="0" dirty="0"/>
              <a:t> </a:t>
            </a:r>
            <a:r>
              <a:rPr lang="en-US" baseline="0" dirty="0" err="1"/>
              <a:t>si</a:t>
            </a:r>
            <a:r>
              <a:rPr lang="en-US" baseline="0" dirty="0"/>
              <a:t> </a:t>
            </a:r>
            <a:r>
              <a:rPr lang="en-US" baseline="0" dirty="0" err="1"/>
              <a:t>simplu</a:t>
            </a:r>
            <a:r>
              <a:rPr lang="en-US" baseline="0" dirty="0"/>
              <a:t> </a:t>
            </a:r>
            <a:r>
              <a:rPr lang="en-US" baseline="0" dirty="0" err="1"/>
              <a:t>sa</a:t>
            </a:r>
            <a:r>
              <a:rPr lang="en-US" baseline="0" dirty="0"/>
              <a:t> nu </a:t>
            </a:r>
            <a:r>
              <a:rPr lang="en-US" baseline="0" dirty="0" err="1"/>
              <a:t>folosesti</a:t>
            </a:r>
            <a:r>
              <a:rPr lang="en-US" baseline="0" dirty="0"/>
              <a:t> protected/public </a:t>
            </a:r>
            <a:r>
              <a:rPr lang="en-US" baseline="0" dirty="0" err="1"/>
              <a:t>pentru</a:t>
            </a:r>
            <a:r>
              <a:rPr lang="en-US" baseline="0" dirty="0"/>
              <a:t> </a:t>
            </a:r>
            <a:r>
              <a:rPr lang="en-US" baseline="0" dirty="0" err="1"/>
              <a:t>membrii</a:t>
            </a:r>
            <a:r>
              <a:rPr lang="en-US" baseline="0" dirty="0"/>
              <a:t> </a:t>
            </a:r>
            <a:r>
              <a:rPr lang="en-US" baseline="0" dirty="0" err="1"/>
              <a:t>clasei</a:t>
            </a:r>
            <a:r>
              <a:rPr lang="en-US" baseline="0" dirty="0"/>
              <a:t> tale de </a:t>
            </a:r>
            <a:r>
              <a:rPr lang="en-US" baseline="0" dirty="0" err="1"/>
              <a:t>baza</a:t>
            </a:r>
            <a:r>
              <a:rPr lang="en-US" baseline="0" dirty="0"/>
              <a:t> </a:t>
            </a:r>
            <a:r>
              <a:rPr lang="en-US" baseline="0" dirty="0" err="1"/>
              <a:t>si</a:t>
            </a:r>
            <a:r>
              <a:rPr lang="en-US" baseline="0" dirty="0"/>
              <a:t> </a:t>
            </a:r>
            <a:r>
              <a:rPr lang="en-US" baseline="0" dirty="0" err="1"/>
              <a:t>asa</a:t>
            </a:r>
            <a:r>
              <a:rPr lang="en-US" baseline="0" dirty="0"/>
              <a:t> n-o </a:t>
            </a:r>
            <a:r>
              <a:rPr lang="en-US" baseline="0" dirty="0" err="1"/>
              <a:t>sa</a:t>
            </a:r>
            <a:r>
              <a:rPr lang="en-US" baseline="0" dirty="0"/>
              <a:t> </a:t>
            </a:r>
            <a:r>
              <a:rPr lang="en-US" baseline="0" dirty="0" err="1"/>
              <a:t>ai</a:t>
            </a:r>
            <a:r>
              <a:rPr lang="en-US" baseline="0" dirty="0"/>
              <a:t> </a:t>
            </a:r>
            <a:r>
              <a:rPr lang="en-US" baseline="0" dirty="0" err="1"/>
              <a:t>problema</a:t>
            </a:r>
            <a:r>
              <a:rPr lang="en-US" baseline="0" dirty="0"/>
              <a:t> </a:t>
            </a:r>
            <a:r>
              <a:rPr lang="en-US" baseline="0" dirty="0" err="1"/>
              <a:t>asta</a:t>
            </a:r>
            <a:r>
              <a:rPr lang="en-US" baseline="0" dirty="0"/>
              <a:t>. </a:t>
            </a:r>
            <a:r>
              <a:rPr lang="en-US" baseline="0" dirty="0" err="1"/>
              <a:t>Doar</a:t>
            </a:r>
            <a:r>
              <a:rPr lang="en-US" baseline="0" dirty="0"/>
              <a:t> ca </a:t>
            </a:r>
            <a:r>
              <a:rPr lang="en-US" baseline="0" dirty="0" err="1"/>
              <a:t>asta</a:t>
            </a:r>
            <a:r>
              <a:rPr lang="en-US" baseline="0" dirty="0"/>
              <a:t> </a:t>
            </a:r>
            <a:r>
              <a:rPr lang="en-US" baseline="0" dirty="0" err="1"/>
              <a:t>iti</a:t>
            </a:r>
            <a:r>
              <a:rPr lang="en-US" baseline="0" dirty="0"/>
              <a:t> cam </a:t>
            </a:r>
            <a:r>
              <a:rPr lang="en-US" baseline="0" dirty="0" err="1"/>
              <a:t>taie</a:t>
            </a:r>
            <a:r>
              <a:rPr lang="en-US" baseline="0" dirty="0"/>
              <a:t> din </a:t>
            </a:r>
            <a:r>
              <a:rPr lang="en-US" baseline="0" dirty="0" err="1"/>
              <a:t>beneficiul</a:t>
            </a:r>
            <a:r>
              <a:rPr lang="en-US" baseline="0" dirty="0"/>
              <a:t> </a:t>
            </a:r>
            <a:r>
              <a:rPr lang="en-US" baseline="0" dirty="0" err="1"/>
              <a:t>practic</a:t>
            </a:r>
            <a:r>
              <a:rPr lang="en-US" baseline="0" dirty="0"/>
              <a:t> </a:t>
            </a:r>
            <a:r>
              <a:rPr lang="en-US" baseline="0" dirty="0" err="1"/>
              <a:t>pentru</a:t>
            </a:r>
            <a:r>
              <a:rPr lang="en-US" baseline="0" dirty="0"/>
              <a:t> care </a:t>
            </a:r>
            <a:r>
              <a:rPr lang="en-US" baseline="0" dirty="0" err="1"/>
              <a:t>efectiv</a:t>
            </a:r>
            <a:r>
              <a:rPr lang="en-US" baseline="0" dirty="0"/>
              <a:t> </a:t>
            </a:r>
            <a:r>
              <a:rPr lang="en-US" baseline="0" dirty="0" err="1"/>
              <a:t>folositi</a:t>
            </a:r>
            <a:r>
              <a:rPr lang="en-US" baseline="0" dirty="0"/>
              <a:t> </a:t>
            </a:r>
            <a:r>
              <a:rPr lang="en-US" baseline="0" dirty="0" err="1"/>
              <a:t>mostenirea</a:t>
            </a:r>
            <a:r>
              <a:rPr lang="en-US" baseline="0" dirty="0"/>
              <a:t>.</a:t>
            </a:r>
          </a:p>
          <a:p>
            <a:endParaRPr lang="en-US" baseline="0" dirty="0"/>
          </a:p>
          <a:p>
            <a:r>
              <a:rPr lang="en-US" baseline="0" dirty="0" err="1"/>
              <a:t>Constructori</a:t>
            </a:r>
            <a:endParaRPr lang="en-US" baseline="0" dirty="0"/>
          </a:p>
          <a:p>
            <a:r>
              <a:rPr lang="en-US" baseline="0" dirty="0"/>
              <a:t>E </a:t>
            </a:r>
            <a:r>
              <a:rPr lang="en-US" baseline="0" dirty="0" err="1"/>
              <a:t>clar</a:t>
            </a:r>
            <a:r>
              <a:rPr lang="en-US" baseline="0" dirty="0"/>
              <a:t> ca </a:t>
            </a:r>
            <a:r>
              <a:rPr lang="en-US" baseline="0" dirty="0" err="1"/>
              <a:t>atunci</a:t>
            </a:r>
            <a:r>
              <a:rPr lang="en-US" baseline="0" dirty="0"/>
              <a:t> </a:t>
            </a:r>
            <a:r>
              <a:rPr lang="en-US" baseline="0" dirty="0" err="1"/>
              <a:t>cand</a:t>
            </a:r>
            <a:r>
              <a:rPr lang="en-US" baseline="0" dirty="0"/>
              <a:t> </a:t>
            </a:r>
            <a:r>
              <a:rPr lang="en-US" baseline="0" dirty="0" err="1"/>
              <a:t>extindem</a:t>
            </a:r>
            <a:r>
              <a:rPr lang="en-US" baseline="0" dirty="0"/>
              <a:t> o </a:t>
            </a:r>
            <a:r>
              <a:rPr lang="en-US" baseline="0" dirty="0" err="1"/>
              <a:t>clasa,se</a:t>
            </a:r>
            <a:r>
              <a:rPr lang="en-US" baseline="0" dirty="0"/>
              <a:t> </a:t>
            </a:r>
            <a:r>
              <a:rPr lang="en-US" baseline="0" dirty="0" err="1"/>
              <a:t>creeaza</a:t>
            </a:r>
            <a:r>
              <a:rPr lang="en-US" baseline="0" dirty="0"/>
              <a:t> </a:t>
            </a:r>
            <a:r>
              <a:rPr lang="en-US" baseline="0" dirty="0" err="1"/>
              <a:t>anumite</a:t>
            </a:r>
            <a:r>
              <a:rPr lang="en-US" baseline="0" dirty="0"/>
              <a:t> </a:t>
            </a:r>
            <a:r>
              <a:rPr lang="en-US" baseline="0" dirty="0" err="1"/>
              <a:t>legaturi</a:t>
            </a:r>
            <a:r>
              <a:rPr lang="en-US" baseline="0" dirty="0"/>
              <a:t> </a:t>
            </a:r>
            <a:r>
              <a:rPr lang="en-US" baseline="0" dirty="0" err="1"/>
              <a:t>intre</a:t>
            </a:r>
            <a:r>
              <a:rPr lang="en-US" baseline="0" dirty="0"/>
              <a:t> </a:t>
            </a:r>
            <a:r>
              <a:rPr lang="en-US" baseline="0" dirty="0" err="1"/>
              <a:t>ea</a:t>
            </a:r>
            <a:r>
              <a:rPr lang="en-US" baseline="0" dirty="0"/>
              <a:t> </a:t>
            </a:r>
            <a:r>
              <a:rPr lang="en-US" baseline="0" dirty="0" err="1"/>
              <a:t>si</a:t>
            </a:r>
            <a:r>
              <a:rPr lang="en-US" baseline="0" dirty="0"/>
              <a:t> </a:t>
            </a:r>
            <a:r>
              <a:rPr lang="en-US" baseline="0" dirty="0" err="1"/>
              <a:t>clasele</a:t>
            </a:r>
            <a:r>
              <a:rPr lang="en-US" baseline="0" dirty="0"/>
              <a:t> derivate. </a:t>
            </a:r>
            <a:r>
              <a:rPr lang="en-US" baseline="0" dirty="0" err="1"/>
              <a:t>Iar</a:t>
            </a:r>
            <a:r>
              <a:rPr lang="en-US" baseline="0" dirty="0"/>
              <a:t> </a:t>
            </a:r>
            <a:r>
              <a:rPr lang="en-US" baseline="0" dirty="0" err="1"/>
              <a:t>una</a:t>
            </a:r>
            <a:r>
              <a:rPr lang="en-US" baseline="0" dirty="0"/>
              <a:t> din </a:t>
            </a:r>
            <a:r>
              <a:rPr lang="en-US" baseline="0" dirty="0" err="1"/>
              <a:t>acele</a:t>
            </a:r>
            <a:r>
              <a:rPr lang="en-US" baseline="0" dirty="0"/>
              <a:t> </a:t>
            </a:r>
            <a:r>
              <a:rPr lang="en-US" baseline="0" dirty="0" err="1"/>
              <a:t>legaturi</a:t>
            </a:r>
            <a:r>
              <a:rPr lang="en-US" baseline="0" dirty="0"/>
              <a:t> </a:t>
            </a:r>
            <a:r>
              <a:rPr lang="en-US" baseline="0" dirty="0" err="1"/>
              <a:t>priveste</a:t>
            </a:r>
            <a:r>
              <a:rPr lang="en-US" baseline="0" dirty="0"/>
              <a:t> </a:t>
            </a:r>
            <a:r>
              <a:rPr lang="en-US" baseline="0" dirty="0" err="1"/>
              <a:t>constructorii</a:t>
            </a:r>
            <a:r>
              <a:rPr lang="en-US" baseline="0" dirty="0"/>
              <a:t> </a:t>
            </a:r>
            <a:r>
              <a:rPr lang="en-US" baseline="0" dirty="0" err="1"/>
              <a:t>si</a:t>
            </a:r>
            <a:r>
              <a:rPr lang="en-US" baseline="0" dirty="0"/>
              <a:t> </a:t>
            </a:r>
            <a:r>
              <a:rPr lang="en-US" baseline="0" dirty="0" err="1"/>
              <a:t>ierarhia</a:t>
            </a:r>
            <a:r>
              <a:rPr lang="en-US" baseline="0" dirty="0"/>
              <a:t> in care se </a:t>
            </a:r>
            <a:r>
              <a:rPr lang="en-US" baseline="0" dirty="0" err="1"/>
              <a:t>prezinta</a:t>
            </a:r>
            <a:r>
              <a:rPr lang="en-US" baseline="0" dirty="0"/>
              <a:t> </a:t>
            </a:r>
            <a:r>
              <a:rPr lang="en-US" baseline="0" dirty="0" err="1"/>
              <a:t>acestia</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105</a:t>
            </a:fld>
            <a:endParaRPr lang="nl-NL"/>
          </a:p>
        </p:txBody>
      </p:sp>
    </p:spTree>
    <p:extLst>
      <p:ext uri="{BB962C8B-B14F-4D97-AF65-F5344CB8AC3E}">
        <p14:creationId xmlns:p14="http://schemas.microsoft.com/office/powerpoint/2010/main" val="37875978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Exemplu</a:t>
            </a:r>
            <a:r>
              <a:rPr lang="en-US" baseline="0" dirty="0"/>
              <a:t> </a:t>
            </a:r>
            <a:r>
              <a:rPr lang="en-US" baseline="0" dirty="0" err="1"/>
              <a:t>pe</a:t>
            </a:r>
            <a:r>
              <a:rPr lang="en-US" baseline="0" dirty="0"/>
              <a:t> </a:t>
            </a:r>
            <a:r>
              <a:rPr lang="en-US" baseline="0" dirty="0" err="1"/>
              <a:t>poza</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106</a:t>
            </a:fld>
            <a:endParaRPr lang="nl-NL"/>
          </a:p>
        </p:txBody>
      </p:sp>
    </p:spTree>
    <p:extLst>
      <p:ext uri="{BB962C8B-B14F-4D97-AF65-F5344CB8AC3E}">
        <p14:creationId xmlns:p14="http://schemas.microsoft.com/office/powerpoint/2010/main" val="8041519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Base keyword</a:t>
            </a:r>
          </a:p>
          <a:p>
            <a:r>
              <a:rPr lang="en-US" baseline="0" dirty="0"/>
              <a:t>Este </a:t>
            </a:r>
            <a:r>
              <a:rPr lang="en-US" baseline="0" dirty="0" err="1"/>
              <a:t>folosit</a:t>
            </a:r>
            <a:r>
              <a:rPr lang="en-US" baseline="0" dirty="0"/>
              <a:t> </a:t>
            </a:r>
            <a:r>
              <a:rPr lang="en-US" baseline="0" dirty="0" err="1"/>
              <a:t>atunci</a:t>
            </a:r>
            <a:r>
              <a:rPr lang="en-US" baseline="0" dirty="0"/>
              <a:t> </a:t>
            </a:r>
            <a:r>
              <a:rPr lang="en-US" baseline="0" dirty="0" err="1"/>
              <a:t>cand</a:t>
            </a:r>
            <a:r>
              <a:rPr lang="en-US" baseline="0" dirty="0"/>
              <a:t> </a:t>
            </a:r>
            <a:r>
              <a:rPr lang="en-US" baseline="0" dirty="0" err="1"/>
              <a:t>vrem</a:t>
            </a:r>
            <a:r>
              <a:rPr lang="en-US" baseline="0" dirty="0"/>
              <a:t> </a:t>
            </a:r>
            <a:r>
              <a:rPr lang="en-US" baseline="0" dirty="0" err="1"/>
              <a:t>sa</a:t>
            </a:r>
            <a:r>
              <a:rPr lang="en-US" baseline="0" dirty="0"/>
              <a:t> </a:t>
            </a:r>
            <a:r>
              <a:rPr lang="en-US" baseline="0" dirty="0" err="1"/>
              <a:t>accesam</a:t>
            </a:r>
            <a:r>
              <a:rPr lang="en-US" baseline="0" dirty="0"/>
              <a:t> </a:t>
            </a:r>
            <a:r>
              <a:rPr lang="en-US" baseline="0" dirty="0" err="1"/>
              <a:t>membri</a:t>
            </a:r>
            <a:r>
              <a:rPr lang="en-US" baseline="0" dirty="0"/>
              <a:t> din </a:t>
            </a:r>
            <a:r>
              <a:rPr lang="en-US" baseline="0" dirty="0" err="1"/>
              <a:t>clasa</a:t>
            </a:r>
            <a:r>
              <a:rPr lang="en-US" baseline="0" dirty="0"/>
              <a:t> de </a:t>
            </a:r>
            <a:r>
              <a:rPr lang="en-US" baseline="0" dirty="0" err="1"/>
              <a:t>baza</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107</a:t>
            </a:fld>
            <a:endParaRPr lang="nl-NL"/>
          </a:p>
        </p:txBody>
      </p:sp>
    </p:spTree>
    <p:extLst>
      <p:ext uri="{BB962C8B-B14F-4D97-AF65-F5344CB8AC3E}">
        <p14:creationId xmlns:p14="http://schemas.microsoft.com/office/powerpoint/2010/main" val="42003215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108</a:t>
            </a:fld>
            <a:endParaRPr lang="nl-NL"/>
          </a:p>
        </p:txBody>
      </p:sp>
    </p:spTree>
    <p:extLst>
      <p:ext uri="{BB962C8B-B14F-4D97-AF65-F5344CB8AC3E}">
        <p14:creationId xmlns:p14="http://schemas.microsoft.com/office/powerpoint/2010/main" val="10017994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Casting knowledge </a:t>
            </a:r>
            <a:r>
              <a:rPr lang="en-US" baseline="0" dirty="0" smtClean="0"/>
              <a:t>first</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109</a:t>
            </a:fld>
            <a:endParaRPr lang="nl-NL"/>
          </a:p>
        </p:txBody>
      </p:sp>
    </p:spTree>
    <p:extLst>
      <p:ext uri="{BB962C8B-B14F-4D97-AF65-F5344CB8AC3E}">
        <p14:creationId xmlns:p14="http://schemas.microsoft.com/office/powerpoint/2010/main" val="511579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110</a:t>
            </a:fld>
            <a:endParaRPr lang="nl-NL"/>
          </a:p>
        </p:txBody>
      </p:sp>
    </p:spTree>
    <p:extLst>
      <p:ext uri="{BB962C8B-B14F-4D97-AF65-F5344CB8AC3E}">
        <p14:creationId xmlns:p14="http://schemas.microsoft.com/office/powerpoint/2010/main" val="11717236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111</a:t>
            </a:fld>
            <a:endParaRPr lang="nl-NL"/>
          </a:p>
        </p:txBody>
      </p:sp>
    </p:spTree>
    <p:extLst>
      <p:ext uri="{BB962C8B-B14F-4D97-AF65-F5344CB8AC3E}">
        <p14:creationId xmlns:p14="http://schemas.microsoft.com/office/powerpoint/2010/main" val="35206042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112</a:t>
            </a:fld>
            <a:endParaRPr lang="nl-NL"/>
          </a:p>
        </p:txBody>
      </p:sp>
    </p:spTree>
    <p:extLst>
      <p:ext uri="{BB962C8B-B14F-4D97-AF65-F5344CB8AC3E}">
        <p14:creationId xmlns:p14="http://schemas.microsoft.com/office/powerpoint/2010/main" val="332856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Downcasting-ul</a:t>
            </a:r>
            <a:r>
              <a:rPr lang="en-US" baseline="0" dirty="0"/>
              <a:t> e </a:t>
            </a:r>
            <a:r>
              <a:rPr lang="en-US" baseline="0" dirty="0" err="1"/>
              <a:t>riscant</a:t>
            </a:r>
            <a:r>
              <a:rPr lang="en-US" baseline="0" dirty="0"/>
              <a:t> </a:t>
            </a:r>
            <a:r>
              <a:rPr lang="en-US" baseline="0" dirty="0" err="1"/>
              <a:t>si</a:t>
            </a:r>
            <a:r>
              <a:rPr lang="en-US" baseline="0" dirty="0"/>
              <a:t> </a:t>
            </a:r>
            <a:r>
              <a:rPr lang="en-US" baseline="0" dirty="0" err="1"/>
              <a:t>trebuie</a:t>
            </a:r>
            <a:r>
              <a:rPr lang="en-US" baseline="0" dirty="0"/>
              <a:t> </a:t>
            </a:r>
            <a:r>
              <a:rPr lang="en-US" baseline="0" dirty="0" err="1"/>
              <a:t>sa</a:t>
            </a:r>
            <a:r>
              <a:rPr lang="en-US" baseline="0" dirty="0"/>
              <a:t> </a:t>
            </a:r>
            <a:r>
              <a:rPr lang="en-US" baseline="0" dirty="0" err="1"/>
              <a:t>avem</a:t>
            </a:r>
            <a:r>
              <a:rPr lang="en-US" baseline="0" dirty="0"/>
              <a:t> </a:t>
            </a:r>
            <a:r>
              <a:rPr lang="en-US" baseline="0" dirty="0" err="1"/>
              <a:t>mereu</a:t>
            </a:r>
            <a:r>
              <a:rPr lang="en-US" baseline="0" dirty="0"/>
              <a:t> </a:t>
            </a:r>
            <a:r>
              <a:rPr lang="en-US" baseline="0" dirty="0" err="1"/>
              <a:t>grija</a:t>
            </a:r>
            <a:r>
              <a:rPr lang="en-US" baseline="0" dirty="0"/>
              <a:t> </a:t>
            </a:r>
            <a:r>
              <a:rPr lang="en-US" baseline="0" dirty="0" err="1"/>
              <a:t>cand</a:t>
            </a:r>
            <a:r>
              <a:rPr lang="en-US" baseline="0" dirty="0"/>
              <a:t> </a:t>
            </a:r>
            <a:r>
              <a:rPr lang="en-US" baseline="0" dirty="0" err="1"/>
              <a:t>il</a:t>
            </a:r>
            <a:r>
              <a:rPr lang="en-US" baseline="0" dirty="0"/>
              <a:t> </a:t>
            </a:r>
            <a:r>
              <a:rPr lang="en-US" baseline="0" dirty="0" err="1"/>
              <a:t>folosim</a:t>
            </a:r>
            <a:r>
              <a:rPr lang="en-US" baseline="0" dirty="0"/>
              <a:t>, </a:t>
            </a:r>
            <a:r>
              <a:rPr lang="en-US" baseline="0" dirty="0" err="1"/>
              <a:t>deoarece</a:t>
            </a:r>
            <a:r>
              <a:rPr lang="en-US" baseline="0" dirty="0"/>
              <a:t> e explicit </a:t>
            </a:r>
            <a:r>
              <a:rPr lang="en-US" baseline="0" dirty="0" err="1"/>
              <a:t>si</a:t>
            </a:r>
            <a:r>
              <a:rPr lang="en-US" baseline="0" dirty="0"/>
              <a:t> e </a:t>
            </a:r>
            <a:r>
              <a:rPr lang="en-US" baseline="0" dirty="0" err="1"/>
              <a:t>posibil</a:t>
            </a:r>
            <a:r>
              <a:rPr lang="en-US" baseline="0" dirty="0"/>
              <a:t> ca nu </a:t>
            </a:r>
            <a:r>
              <a:rPr lang="en-US" baseline="0" dirty="0" err="1"/>
              <a:t>mereu</a:t>
            </a:r>
            <a:r>
              <a:rPr lang="en-US" baseline="0" dirty="0"/>
              <a:t> </a:t>
            </a:r>
            <a:r>
              <a:rPr lang="en-US" baseline="0" dirty="0" err="1"/>
              <a:t>sa</a:t>
            </a:r>
            <a:r>
              <a:rPr lang="en-US" baseline="0" dirty="0"/>
              <a:t> se </a:t>
            </a:r>
            <a:r>
              <a:rPr lang="en-US" baseline="0" dirty="0" err="1"/>
              <a:t>comporte</a:t>
            </a:r>
            <a:r>
              <a:rPr lang="en-US" baseline="0" dirty="0"/>
              <a:t> </a:t>
            </a:r>
            <a:r>
              <a:rPr lang="en-US" baseline="0" dirty="0" err="1"/>
              <a:t>asa</a:t>
            </a:r>
            <a:r>
              <a:rPr lang="en-US" baseline="0" dirty="0"/>
              <a:t> cum ne </a:t>
            </a:r>
            <a:r>
              <a:rPr lang="en-US" baseline="0" dirty="0" err="1"/>
              <a:t>asteptam</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113</a:t>
            </a:fld>
            <a:endParaRPr lang="nl-NL"/>
          </a:p>
        </p:txBody>
      </p:sp>
    </p:spTree>
    <p:extLst>
      <p:ext uri="{BB962C8B-B14F-4D97-AF65-F5344CB8AC3E}">
        <p14:creationId xmlns:p14="http://schemas.microsoft.com/office/powerpoint/2010/main" val="7218856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Acum</a:t>
            </a:r>
            <a:r>
              <a:rPr lang="en-US" baseline="0" dirty="0"/>
              <a:t> ca stim </a:t>
            </a:r>
            <a:r>
              <a:rPr lang="en-US" baseline="0" dirty="0" err="1"/>
              <a:t>ce</a:t>
            </a:r>
            <a:r>
              <a:rPr lang="en-US" baseline="0" dirty="0"/>
              <a:t>-s </a:t>
            </a:r>
            <a:r>
              <a:rPr lang="en-US" baseline="0" dirty="0" err="1"/>
              <a:t>alea</a:t>
            </a:r>
            <a:r>
              <a:rPr lang="en-US" baseline="0" dirty="0"/>
              <a:t> </a:t>
            </a:r>
            <a:r>
              <a:rPr lang="en-US" baseline="0" dirty="0" err="1"/>
              <a:t>Upcasting</a:t>
            </a:r>
            <a:r>
              <a:rPr lang="en-US" baseline="0" dirty="0"/>
              <a:t> </a:t>
            </a:r>
            <a:r>
              <a:rPr lang="en-US" baseline="0" dirty="0" err="1"/>
              <a:t>si</a:t>
            </a:r>
            <a:r>
              <a:rPr lang="en-US" baseline="0" dirty="0"/>
              <a:t> </a:t>
            </a:r>
            <a:r>
              <a:rPr lang="en-US" baseline="0" dirty="0" err="1"/>
              <a:t>Downcasting</a:t>
            </a:r>
            <a:r>
              <a:rPr lang="en-US" baseline="0" dirty="0"/>
              <a:t>, </a:t>
            </a:r>
            <a:r>
              <a:rPr lang="en-US" baseline="0" dirty="0" err="1"/>
              <a:t>putem</a:t>
            </a:r>
            <a:r>
              <a:rPr lang="en-US" baseline="0" dirty="0"/>
              <a:t> </a:t>
            </a:r>
            <a:r>
              <a:rPr lang="en-US" baseline="0" dirty="0" err="1"/>
              <a:t>sa</a:t>
            </a:r>
            <a:r>
              <a:rPr lang="en-US" baseline="0" dirty="0"/>
              <a:t> </a:t>
            </a:r>
            <a:r>
              <a:rPr lang="en-US" baseline="0" dirty="0" err="1"/>
              <a:t>aducem</a:t>
            </a:r>
            <a:r>
              <a:rPr lang="en-US" baseline="0" dirty="0"/>
              <a:t> </a:t>
            </a:r>
            <a:r>
              <a:rPr lang="en-US" baseline="0" dirty="0" err="1"/>
              <a:t>vorba</a:t>
            </a:r>
            <a:r>
              <a:rPr lang="en-US" baseline="0" dirty="0"/>
              <a:t> </a:t>
            </a:r>
            <a:r>
              <a:rPr lang="en-US" baseline="0" dirty="0" err="1"/>
              <a:t>si</a:t>
            </a:r>
            <a:r>
              <a:rPr lang="en-US" baseline="0" dirty="0"/>
              <a:t> de is </a:t>
            </a:r>
            <a:r>
              <a:rPr lang="en-US" baseline="0" dirty="0" err="1"/>
              <a:t>si</a:t>
            </a:r>
            <a:r>
              <a:rPr lang="en-US" baseline="0" dirty="0"/>
              <a:t> as</a:t>
            </a:r>
          </a:p>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114</a:t>
            </a:fld>
            <a:endParaRPr lang="nl-NL"/>
          </a:p>
        </p:txBody>
      </p:sp>
    </p:spTree>
    <p:extLst>
      <p:ext uri="{BB962C8B-B14F-4D97-AF65-F5344CB8AC3E}">
        <p14:creationId xmlns:p14="http://schemas.microsoft.com/office/powerpoint/2010/main" val="42566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Events</a:t>
            </a:r>
            <a:r>
              <a:rPr lang="en-US" dirty="0" err="1">
                <a:effectLst/>
              </a:rPr>
              <a:t>Events</a:t>
            </a:r>
            <a:r>
              <a:rPr lang="en-US" dirty="0">
                <a:effectLst/>
              </a:rPr>
              <a:t> provide notifications about occurrences, such as button clicks or the successful completion of a method, to other objects. Events are defined and triggered by using delegates.</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16</a:t>
            </a:fld>
            <a:endParaRPr lang="nl-NL"/>
          </a:p>
        </p:txBody>
      </p:sp>
    </p:spTree>
    <p:extLst>
      <p:ext uri="{BB962C8B-B14F-4D97-AF65-F5344CB8AC3E}">
        <p14:creationId xmlns:p14="http://schemas.microsoft.com/office/powerpoint/2010/main" val="19096407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Is</a:t>
            </a:r>
          </a:p>
          <a:p>
            <a:r>
              <a:rPr lang="en-US" baseline="0" dirty="0" err="1"/>
              <a:t>Verifica</a:t>
            </a:r>
            <a:r>
              <a:rPr lang="en-US" baseline="0" dirty="0"/>
              <a:t> la runtime </a:t>
            </a:r>
            <a:r>
              <a:rPr lang="en-US" baseline="0" dirty="0" err="1"/>
              <a:t>daca</a:t>
            </a:r>
            <a:r>
              <a:rPr lang="en-US" baseline="0" dirty="0"/>
              <a:t> un </a:t>
            </a:r>
            <a:r>
              <a:rPr lang="en-US" baseline="0" dirty="0" err="1"/>
              <a:t>obiect</a:t>
            </a:r>
            <a:r>
              <a:rPr lang="en-US" baseline="0" dirty="0"/>
              <a:t> </a:t>
            </a:r>
            <a:r>
              <a:rPr lang="en-US" baseline="0" dirty="0" err="1"/>
              <a:t>este</a:t>
            </a:r>
            <a:r>
              <a:rPr lang="en-US" baseline="0" dirty="0"/>
              <a:t> </a:t>
            </a:r>
            <a:r>
              <a:rPr lang="en-US" baseline="0" dirty="0" err="1"/>
              <a:t>compatibil</a:t>
            </a:r>
            <a:r>
              <a:rPr lang="en-US" baseline="0" dirty="0"/>
              <a:t> cu un tip dat. </a:t>
            </a:r>
            <a:r>
              <a:rPr lang="en-US" baseline="0" dirty="0" err="1"/>
              <a:t>Efectiv</a:t>
            </a:r>
            <a:r>
              <a:rPr lang="en-US" baseline="0" dirty="0"/>
              <a:t> </a:t>
            </a:r>
            <a:r>
              <a:rPr lang="en-US" baseline="0" dirty="0" err="1"/>
              <a:t>verifica</a:t>
            </a:r>
            <a:r>
              <a:rPr lang="en-US" baseline="0" dirty="0"/>
              <a:t> </a:t>
            </a:r>
            <a:r>
              <a:rPr lang="en-US" baseline="0" dirty="0" err="1"/>
              <a:t>daca</a:t>
            </a:r>
            <a:r>
              <a:rPr lang="en-US" baseline="0" dirty="0"/>
              <a:t> </a:t>
            </a:r>
            <a:r>
              <a:rPr lang="en-US" baseline="0" dirty="0" err="1"/>
              <a:t>obiectul</a:t>
            </a:r>
            <a:r>
              <a:rPr lang="en-US" baseline="0" dirty="0"/>
              <a:t> </a:t>
            </a:r>
            <a:r>
              <a:rPr lang="en-US" baseline="0" dirty="0" err="1"/>
              <a:t>nostru</a:t>
            </a:r>
            <a:r>
              <a:rPr lang="en-US" baseline="0" dirty="0"/>
              <a:t> </a:t>
            </a:r>
            <a:r>
              <a:rPr lang="en-US" baseline="0" dirty="0" err="1"/>
              <a:t>poate</a:t>
            </a:r>
            <a:r>
              <a:rPr lang="en-US" baseline="0" dirty="0"/>
              <a:t> fi </a:t>
            </a:r>
            <a:r>
              <a:rPr lang="en-US" baseline="0" dirty="0" err="1"/>
              <a:t>convertit</a:t>
            </a:r>
            <a:r>
              <a:rPr lang="en-US" baseline="0" dirty="0"/>
              <a:t> la </a:t>
            </a:r>
            <a:r>
              <a:rPr lang="en-US" baseline="0" dirty="0" err="1"/>
              <a:t>tipul</a:t>
            </a:r>
            <a:r>
              <a:rPr lang="en-US" baseline="0" dirty="0"/>
              <a:t> </a:t>
            </a:r>
            <a:r>
              <a:rPr lang="en-US" baseline="0" dirty="0" err="1"/>
              <a:t>dat</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115</a:t>
            </a:fld>
            <a:endParaRPr lang="nl-NL"/>
          </a:p>
        </p:txBody>
      </p:sp>
    </p:spTree>
    <p:extLst>
      <p:ext uri="{BB962C8B-B14F-4D97-AF65-F5344CB8AC3E}">
        <p14:creationId xmlns:p14="http://schemas.microsoft.com/office/powerpoint/2010/main" val="3058119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a:t>
            </a:r>
          </a:p>
          <a:p>
            <a:r>
              <a:rPr lang="en-US" baseline="0" dirty="0"/>
              <a:t>Este </a:t>
            </a:r>
            <a:r>
              <a:rPr lang="en-US" baseline="0" dirty="0" err="1"/>
              <a:t>folosit</a:t>
            </a:r>
            <a:r>
              <a:rPr lang="en-US" baseline="0" dirty="0"/>
              <a:t> </a:t>
            </a:r>
            <a:r>
              <a:rPr lang="en-US" baseline="0" dirty="0" err="1"/>
              <a:t>pentru</a:t>
            </a:r>
            <a:r>
              <a:rPr lang="en-US" baseline="0" dirty="0"/>
              <a:t> </a:t>
            </a:r>
            <a:r>
              <a:rPr lang="en-US" baseline="0" dirty="0" err="1"/>
              <a:t>conversii</a:t>
            </a:r>
            <a:r>
              <a:rPr lang="en-US" baseline="0" dirty="0"/>
              <a:t> </a:t>
            </a:r>
            <a:r>
              <a:rPr lang="en-US" baseline="0" dirty="0" err="1"/>
              <a:t>pentru</a:t>
            </a:r>
            <a:r>
              <a:rPr lang="en-US" baseline="0" dirty="0"/>
              <a:t> reference type-</a:t>
            </a:r>
            <a:r>
              <a:rPr lang="en-US" baseline="0" dirty="0" err="1"/>
              <a:t>uri</a:t>
            </a:r>
            <a:r>
              <a:rPr lang="en-US" baseline="0" dirty="0"/>
              <a:t> </a:t>
            </a:r>
            <a:r>
              <a:rPr lang="en-US" baseline="0" dirty="0" err="1"/>
              <a:t>compatibile</a:t>
            </a:r>
            <a:r>
              <a:rPr lang="en-US" baseline="0" dirty="0"/>
              <a:t> </a:t>
            </a:r>
            <a:r>
              <a:rPr lang="en-US" baseline="0" dirty="0" err="1"/>
              <a:t>intre</a:t>
            </a:r>
            <a:r>
              <a:rPr lang="en-US" baseline="0" dirty="0"/>
              <a:t> </a:t>
            </a:r>
            <a:r>
              <a:rPr lang="en-US" baseline="0" dirty="0" err="1"/>
              <a:t>ele</a:t>
            </a:r>
            <a:r>
              <a:rPr lang="en-US" baseline="0" dirty="0"/>
              <a:t>. Este de </a:t>
            </a:r>
            <a:r>
              <a:rPr lang="en-US" baseline="0" dirty="0" err="1"/>
              <a:t>fapt</a:t>
            </a:r>
            <a:r>
              <a:rPr lang="en-US" baseline="0" dirty="0"/>
              <a:t> o </a:t>
            </a:r>
            <a:r>
              <a:rPr lang="en-US" baseline="0" dirty="0" err="1"/>
              <a:t>operatie</a:t>
            </a:r>
            <a:r>
              <a:rPr lang="en-US" baseline="0" dirty="0"/>
              <a:t> de cast care </a:t>
            </a:r>
            <a:r>
              <a:rPr lang="en-US" baseline="0" dirty="0" err="1"/>
              <a:t>returneaza</a:t>
            </a:r>
            <a:r>
              <a:rPr lang="en-US" baseline="0" dirty="0"/>
              <a:t> null </a:t>
            </a:r>
            <a:r>
              <a:rPr lang="en-US" baseline="0" dirty="0" err="1"/>
              <a:t>atunci</a:t>
            </a:r>
            <a:r>
              <a:rPr lang="en-US" baseline="0" dirty="0"/>
              <a:t> </a:t>
            </a:r>
            <a:r>
              <a:rPr lang="en-US" baseline="0" dirty="0" err="1"/>
              <a:t>cand</a:t>
            </a:r>
            <a:r>
              <a:rPr lang="en-US" baseline="0" dirty="0"/>
              <a:t> </a:t>
            </a:r>
            <a:r>
              <a:rPr lang="en-US" baseline="0" dirty="0" err="1"/>
              <a:t>conversia</a:t>
            </a:r>
            <a:r>
              <a:rPr lang="en-US" baseline="0" dirty="0"/>
              <a:t> nu </a:t>
            </a:r>
            <a:r>
              <a:rPr lang="en-US" baseline="0" dirty="0" err="1"/>
              <a:t>este</a:t>
            </a:r>
            <a:r>
              <a:rPr lang="en-US" baseline="0" dirty="0"/>
              <a:t> </a:t>
            </a:r>
            <a:r>
              <a:rPr lang="en-US" baseline="0" dirty="0" err="1"/>
              <a:t>posibila</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116</a:t>
            </a:fld>
            <a:endParaRPr lang="nl-NL"/>
          </a:p>
        </p:txBody>
      </p:sp>
    </p:spTree>
    <p:extLst>
      <p:ext uri="{BB962C8B-B14F-4D97-AF65-F5344CB8AC3E}">
        <p14:creationId xmlns:p14="http://schemas.microsoft.com/office/powerpoint/2010/main" val="16108322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Boxing &amp; Unboxing</a:t>
            </a:r>
          </a:p>
          <a:p>
            <a:r>
              <a:rPr lang="en-US" baseline="0" dirty="0"/>
              <a:t>Ca </a:t>
            </a:r>
            <a:r>
              <a:rPr lang="en-US" baseline="0" dirty="0" err="1"/>
              <a:t>sa</a:t>
            </a:r>
            <a:r>
              <a:rPr lang="en-US" baseline="0" dirty="0"/>
              <a:t> </a:t>
            </a:r>
            <a:r>
              <a:rPr lang="en-US" baseline="0" dirty="0" err="1"/>
              <a:t>putem</a:t>
            </a:r>
            <a:r>
              <a:rPr lang="en-US" baseline="0" dirty="0"/>
              <a:t> </a:t>
            </a:r>
            <a:r>
              <a:rPr lang="en-US" baseline="0" dirty="0" err="1"/>
              <a:t>vorbi</a:t>
            </a:r>
            <a:r>
              <a:rPr lang="en-US" baseline="0" dirty="0"/>
              <a:t> </a:t>
            </a:r>
            <a:r>
              <a:rPr lang="en-US" baseline="0" dirty="0" err="1"/>
              <a:t>mai</a:t>
            </a:r>
            <a:r>
              <a:rPr lang="en-US" baseline="0" dirty="0"/>
              <a:t> </a:t>
            </a:r>
            <a:r>
              <a:rPr lang="en-US" baseline="0" dirty="0" err="1"/>
              <a:t>departe</a:t>
            </a:r>
            <a:r>
              <a:rPr lang="en-US" baseline="0" dirty="0"/>
              <a:t> de </a:t>
            </a:r>
            <a:r>
              <a:rPr lang="en-US" baseline="0" dirty="0" err="1"/>
              <a:t>asta</a:t>
            </a:r>
            <a:r>
              <a:rPr lang="en-US" baseline="0" dirty="0"/>
              <a:t>, </a:t>
            </a:r>
            <a:r>
              <a:rPr lang="en-US" baseline="0" dirty="0" err="1"/>
              <a:t>trebuie</a:t>
            </a:r>
            <a:r>
              <a:rPr lang="en-US" baseline="0" dirty="0"/>
              <a:t> </a:t>
            </a:r>
            <a:r>
              <a:rPr lang="en-US" baseline="0" dirty="0" err="1"/>
              <a:t>intai</a:t>
            </a:r>
            <a:r>
              <a:rPr lang="en-US" baseline="0" dirty="0"/>
              <a:t> </a:t>
            </a:r>
            <a:r>
              <a:rPr lang="en-US" baseline="0" dirty="0" err="1"/>
              <a:t>sa</a:t>
            </a:r>
            <a:r>
              <a:rPr lang="en-US" baseline="0" dirty="0"/>
              <a:t> </a:t>
            </a:r>
            <a:r>
              <a:rPr lang="en-US" baseline="0" dirty="0" err="1"/>
              <a:t>intelegem</a:t>
            </a:r>
            <a:r>
              <a:rPr lang="en-US" baseline="0" dirty="0"/>
              <a:t> </a:t>
            </a:r>
            <a:r>
              <a:rPr lang="en-US" baseline="0" dirty="0" err="1"/>
              <a:t>conceptele</a:t>
            </a:r>
            <a:r>
              <a:rPr lang="en-US" baseline="0" dirty="0"/>
              <a:t> de value &amp; reference type</a:t>
            </a:r>
          </a:p>
          <a:p>
            <a:endParaRPr lang="en-US" baseline="0" dirty="0"/>
          </a:p>
          <a:p>
            <a:r>
              <a:rPr lang="en-US" baseline="0" dirty="0"/>
              <a:t>In C# nu </a:t>
            </a:r>
            <a:r>
              <a:rPr lang="en-US" baseline="0" dirty="0" err="1"/>
              <a:t>exista</a:t>
            </a:r>
            <a:r>
              <a:rPr lang="en-US" baseline="0" dirty="0"/>
              <a:t> </a:t>
            </a:r>
            <a:r>
              <a:rPr lang="en-US" baseline="0" dirty="0" err="1"/>
              <a:t>pointeri</a:t>
            </a:r>
            <a:r>
              <a:rPr lang="en-US" baseline="0" dirty="0"/>
              <a:t>, </a:t>
            </a:r>
            <a:r>
              <a:rPr lang="en-US" baseline="0" dirty="0" err="1"/>
              <a:t>adica</a:t>
            </a:r>
            <a:r>
              <a:rPr lang="en-US" baseline="0" dirty="0"/>
              <a:t> nu ne </a:t>
            </a:r>
            <a:r>
              <a:rPr lang="en-US" baseline="0" dirty="0" err="1"/>
              <a:t>putem</a:t>
            </a:r>
            <a:r>
              <a:rPr lang="en-US" baseline="0" dirty="0"/>
              <a:t> </a:t>
            </a:r>
            <a:r>
              <a:rPr lang="en-US" baseline="0" dirty="0" err="1"/>
              <a:t>noi</a:t>
            </a:r>
            <a:r>
              <a:rPr lang="en-US" baseline="0" dirty="0"/>
              <a:t> </a:t>
            </a:r>
            <a:r>
              <a:rPr lang="en-US" baseline="0" dirty="0" err="1"/>
              <a:t>folosi</a:t>
            </a:r>
            <a:r>
              <a:rPr lang="en-US" baseline="0" dirty="0"/>
              <a:t> de </a:t>
            </a:r>
            <a:r>
              <a:rPr lang="en-US" baseline="0" dirty="0" err="1"/>
              <a:t>ei</a:t>
            </a:r>
            <a:r>
              <a:rPr lang="en-US" baseline="0" dirty="0"/>
              <a:t>, </a:t>
            </a:r>
            <a:r>
              <a:rPr lang="en-US" baseline="0" dirty="0" err="1"/>
              <a:t>dar</a:t>
            </a:r>
            <a:r>
              <a:rPr lang="en-US" baseline="0" dirty="0"/>
              <a:t> </a:t>
            </a:r>
            <a:r>
              <a:rPr lang="en-US" baseline="0" dirty="0" err="1"/>
              <a:t>exista</a:t>
            </a:r>
            <a:r>
              <a:rPr lang="en-US" baseline="0" dirty="0"/>
              <a:t> </a:t>
            </a:r>
            <a:r>
              <a:rPr lang="en-US" baseline="0" dirty="0" err="1"/>
              <a:t>aceste</a:t>
            </a:r>
            <a:r>
              <a:rPr lang="en-US" baseline="0" dirty="0"/>
              <a:t> 2 </a:t>
            </a:r>
            <a:r>
              <a:rPr lang="en-US" baseline="0" dirty="0" err="1"/>
              <a:t>tipuri</a:t>
            </a:r>
            <a:r>
              <a:rPr lang="en-US" baseline="0" dirty="0"/>
              <a:t> </a:t>
            </a:r>
            <a:r>
              <a:rPr lang="en-US" baseline="0" dirty="0" err="1"/>
              <a:t>pentru</a:t>
            </a:r>
            <a:r>
              <a:rPr lang="en-US" baseline="0" dirty="0"/>
              <a:t> a </a:t>
            </a:r>
            <a:r>
              <a:rPr lang="en-US" baseline="0" dirty="0" err="1"/>
              <a:t>putea</a:t>
            </a:r>
            <a:r>
              <a:rPr lang="en-US" baseline="0" dirty="0"/>
              <a:t> face </a:t>
            </a:r>
            <a:r>
              <a:rPr lang="en-US" baseline="0" dirty="0" err="1"/>
              <a:t>diferenta</a:t>
            </a:r>
            <a:r>
              <a:rPr lang="en-US" baseline="0" dirty="0"/>
              <a:t> </a:t>
            </a:r>
            <a:r>
              <a:rPr lang="en-US" baseline="0" dirty="0" err="1"/>
              <a:t>intre</a:t>
            </a:r>
            <a:r>
              <a:rPr lang="en-US" baseline="0" dirty="0"/>
              <a:t> </a:t>
            </a:r>
            <a:r>
              <a:rPr lang="en-US" baseline="0" dirty="0" err="1"/>
              <a:t>variabilele</a:t>
            </a:r>
            <a:r>
              <a:rPr lang="en-US" baseline="0" dirty="0"/>
              <a:t> care </a:t>
            </a:r>
            <a:r>
              <a:rPr lang="en-US" baseline="0" dirty="0" err="1"/>
              <a:t>retin</a:t>
            </a:r>
            <a:r>
              <a:rPr lang="en-US" baseline="0" dirty="0"/>
              <a:t> </a:t>
            </a:r>
            <a:r>
              <a:rPr lang="en-US" baseline="0" dirty="0" err="1"/>
              <a:t>si</a:t>
            </a:r>
            <a:r>
              <a:rPr lang="en-US" baseline="0" dirty="0"/>
              <a:t> </a:t>
            </a:r>
            <a:r>
              <a:rPr lang="en-US" baseline="0" dirty="0" err="1"/>
              <a:t>adresa</a:t>
            </a:r>
            <a:r>
              <a:rPr lang="en-US" baseline="0" dirty="0"/>
              <a:t> de </a:t>
            </a:r>
            <a:r>
              <a:rPr lang="en-US" baseline="0" dirty="0" err="1"/>
              <a:t>memorie</a:t>
            </a:r>
            <a:r>
              <a:rPr lang="en-US" baseline="0" dirty="0"/>
              <a:t> </a:t>
            </a:r>
            <a:r>
              <a:rPr lang="en-US" baseline="0" dirty="0" err="1"/>
              <a:t>sau</a:t>
            </a:r>
            <a:r>
              <a:rPr lang="en-US" baseline="0" dirty="0"/>
              <a:t> </a:t>
            </a:r>
            <a:r>
              <a:rPr lang="en-US" baseline="0" dirty="0" err="1"/>
              <a:t>numai</a:t>
            </a:r>
            <a:r>
              <a:rPr lang="en-US" baseline="0" dirty="0"/>
              <a:t> </a:t>
            </a:r>
            <a:r>
              <a:rPr lang="en-US" baseline="0" dirty="0" err="1"/>
              <a:t>valoarea</a:t>
            </a:r>
            <a:r>
              <a:rPr lang="en-US" baseline="0" dirty="0"/>
              <a:t> </a:t>
            </a:r>
            <a:r>
              <a:rPr lang="en-US" baseline="0" dirty="0" err="1"/>
              <a:t>efectiva</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117</a:t>
            </a:fld>
            <a:endParaRPr lang="nl-NL"/>
          </a:p>
        </p:txBody>
      </p:sp>
    </p:spTree>
    <p:extLst>
      <p:ext uri="{BB962C8B-B14F-4D97-AF65-F5344CB8AC3E}">
        <p14:creationId xmlns:p14="http://schemas.microsoft.com/office/powerpoint/2010/main" val="14001314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Value types, </a:t>
            </a:r>
            <a:r>
              <a:rPr lang="en-US" baseline="0" dirty="0" err="1"/>
              <a:t>definitie</a:t>
            </a:r>
            <a:r>
              <a:rPr lang="en-US" baseline="0" dirty="0"/>
              <a:t> </a:t>
            </a:r>
            <a:r>
              <a:rPr lang="en-US" baseline="0" dirty="0" err="1"/>
              <a:t>si</a:t>
            </a:r>
            <a:r>
              <a:rPr lang="en-US" baseline="0" dirty="0"/>
              <a:t> </a:t>
            </a:r>
            <a:r>
              <a:rPr lang="en-US" baseline="0" dirty="0" err="1"/>
              <a:t>enumeratie</a:t>
            </a:r>
            <a:r>
              <a:rPr lang="en-US" baseline="0" dirty="0"/>
              <a:t> </a:t>
            </a:r>
            <a:r>
              <a:rPr lang="en-US" baseline="0" dirty="0" err="1"/>
              <a:t>luate</a:t>
            </a:r>
            <a:r>
              <a:rPr lang="en-US" baseline="0" dirty="0"/>
              <a:t> de </a:t>
            </a:r>
            <a:r>
              <a:rPr lang="en-US" baseline="0" dirty="0" err="1"/>
              <a:t>pe</a:t>
            </a:r>
            <a:r>
              <a:rPr lang="en-US" baseline="0" dirty="0"/>
              <a:t> </a:t>
            </a:r>
            <a:r>
              <a:rPr lang="en-US" baseline="0" dirty="0" err="1"/>
              <a:t>documentatia</a:t>
            </a:r>
            <a:r>
              <a:rPr lang="en-US" baseline="0" dirty="0"/>
              <a:t> </a:t>
            </a:r>
            <a:r>
              <a:rPr lang="en-US" baseline="0" dirty="0" err="1"/>
              <a:t>oficiala</a:t>
            </a:r>
            <a:r>
              <a:rPr lang="en-US" baseline="0" dirty="0"/>
              <a:t>.</a:t>
            </a:r>
          </a:p>
          <a:p>
            <a:r>
              <a:rPr lang="en-US" baseline="0" dirty="0"/>
              <a:t>Value type-</a:t>
            </a:r>
            <a:r>
              <a:rPr lang="en-US" baseline="0" dirty="0" err="1"/>
              <a:t>urile</a:t>
            </a:r>
            <a:r>
              <a:rPr lang="en-US" baseline="0" dirty="0"/>
              <a:t> pot fi structure </a:t>
            </a:r>
            <a:r>
              <a:rPr lang="en-US" baseline="0" dirty="0" err="1"/>
              <a:t>sau</a:t>
            </a:r>
            <a:r>
              <a:rPr lang="en-US" baseline="0" dirty="0"/>
              <a:t> </a:t>
            </a:r>
            <a:r>
              <a:rPr lang="en-US" baseline="0" dirty="0" err="1"/>
              <a:t>enumeratii</a:t>
            </a:r>
            <a:endParaRPr lang="en-US" baseline="0" dirty="0"/>
          </a:p>
          <a:p>
            <a:r>
              <a:rPr lang="en-US" baseline="0" dirty="0" err="1"/>
              <a:t>Structurile</a:t>
            </a:r>
            <a:r>
              <a:rPr lang="en-US" baseline="0" dirty="0"/>
              <a:t> pot fi </a:t>
            </a:r>
            <a:r>
              <a:rPr lang="en-US" baseline="0" dirty="0" err="1"/>
              <a:t>numerice</a:t>
            </a:r>
            <a:r>
              <a:rPr lang="en-US" baseline="0" dirty="0"/>
              <a:t>, </a:t>
            </a:r>
            <a:r>
              <a:rPr lang="en-US" baseline="0" dirty="0" err="1"/>
              <a:t>boolene</a:t>
            </a:r>
            <a:r>
              <a:rPr lang="en-US" baseline="0" dirty="0"/>
              <a:t> </a:t>
            </a:r>
            <a:r>
              <a:rPr lang="en-US" baseline="0" dirty="0" err="1"/>
              <a:t>sau</a:t>
            </a:r>
            <a:r>
              <a:rPr lang="en-US" baseline="0" dirty="0"/>
              <a:t> definite de </a:t>
            </a:r>
            <a:r>
              <a:rPr lang="en-US" baseline="0" dirty="0" err="1"/>
              <a:t>utilizator</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118</a:t>
            </a:fld>
            <a:endParaRPr lang="nl-NL"/>
          </a:p>
        </p:txBody>
      </p:sp>
    </p:spTree>
    <p:extLst>
      <p:ext uri="{BB962C8B-B14F-4D97-AF65-F5344CB8AC3E}">
        <p14:creationId xmlns:p14="http://schemas.microsoft.com/office/powerpoint/2010/main" val="29909329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Exemplu</a:t>
            </a:r>
            <a:r>
              <a:rPr lang="en-US" baseline="0" dirty="0"/>
              <a:t> cod</a:t>
            </a:r>
          </a:p>
          <a:p>
            <a:endParaRPr lang="en-US" baseline="0" dirty="0"/>
          </a:p>
          <a:p>
            <a:r>
              <a:rPr lang="en-US" baseline="0" dirty="0"/>
              <a:t>Ce e important </a:t>
            </a:r>
            <a:r>
              <a:rPr lang="en-US" baseline="0" dirty="0" err="1"/>
              <a:t>sa</a:t>
            </a:r>
            <a:r>
              <a:rPr lang="en-US" baseline="0" dirty="0"/>
              <a:t> </a:t>
            </a:r>
            <a:r>
              <a:rPr lang="en-US" baseline="0" dirty="0" err="1"/>
              <a:t>retinem</a:t>
            </a:r>
            <a:r>
              <a:rPr lang="en-US" baseline="0" dirty="0"/>
              <a:t> ?</a:t>
            </a:r>
          </a:p>
        </p:txBody>
      </p:sp>
      <p:sp>
        <p:nvSpPr>
          <p:cNvPr id="4" name="Slide Number Placeholder 3"/>
          <p:cNvSpPr>
            <a:spLocks noGrp="1"/>
          </p:cNvSpPr>
          <p:nvPr>
            <p:ph type="sldNum" sz="quarter" idx="10"/>
          </p:nvPr>
        </p:nvSpPr>
        <p:spPr/>
        <p:txBody>
          <a:bodyPr/>
          <a:lstStyle/>
          <a:p>
            <a:fld id="{2DB1139D-5AC7-4B0B-A715-E40E0591EF82}" type="slidenum">
              <a:rPr lang="nl-NL" smtClean="0"/>
              <a:t>119</a:t>
            </a:fld>
            <a:endParaRPr lang="nl-NL"/>
          </a:p>
        </p:txBody>
      </p:sp>
    </p:spTree>
    <p:extLst>
      <p:ext uri="{BB962C8B-B14F-4D97-AF65-F5344CB8AC3E}">
        <p14:creationId xmlns:p14="http://schemas.microsoft.com/office/powerpoint/2010/main" val="7332162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Reference types</a:t>
            </a:r>
          </a:p>
          <a:p>
            <a:r>
              <a:rPr lang="en-US" baseline="0" dirty="0"/>
              <a:t>La </a:t>
            </a:r>
            <a:r>
              <a:rPr lang="en-US" baseline="0" dirty="0" err="1"/>
              <a:t>fel</a:t>
            </a:r>
            <a:r>
              <a:rPr lang="en-US" baseline="0" dirty="0"/>
              <a:t> ca la value types, </a:t>
            </a:r>
            <a:r>
              <a:rPr lang="en-US" baseline="0" dirty="0" err="1"/>
              <a:t>definitie</a:t>
            </a:r>
            <a:r>
              <a:rPr lang="en-US" baseline="0" dirty="0"/>
              <a:t> </a:t>
            </a:r>
            <a:r>
              <a:rPr lang="en-US" baseline="0" dirty="0" err="1"/>
              <a:t>si</a:t>
            </a:r>
            <a:r>
              <a:rPr lang="en-US" baseline="0" dirty="0"/>
              <a:t> </a:t>
            </a:r>
            <a:r>
              <a:rPr lang="en-US" baseline="0" dirty="0" err="1"/>
              <a:t>enumeratie</a:t>
            </a:r>
            <a:r>
              <a:rPr lang="en-US" baseline="0" dirty="0"/>
              <a:t> </a:t>
            </a:r>
            <a:r>
              <a:rPr lang="en-US" baseline="0" dirty="0" err="1"/>
              <a:t>luate</a:t>
            </a:r>
            <a:r>
              <a:rPr lang="en-US" baseline="0" dirty="0"/>
              <a:t> de </a:t>
            </a:r>
            <a:r>
              <a:rPr lang="en-US" baseline="0" dirty="0" err="1"/>
              <a:t>pe</a:t>
            </a:r>
            <a:r>
              <a:rPr lang="en-US" baseline="0" dirty="0"/>
              <a:t> </a:t>
            </a:r>
            <a:r>
              <a:rPr lang="en-US" baseline="0" dirty="0" err="1"/>
              <a:t>documentatia</a:t>
            </a:r>
            <a:r>
              <a:rPr lang="en-US" baseline="0" dirty="0"/>
              <a:t> </a:t>
            </a:r>
            <a:r>
              <a:rPr lang="en-US" baseline="0" dirty="0" err="1"/>
              <a:t>oficiala</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120</a:t>
            </a:fld>
            <a:endParaRPr lang="nl-NL"/>
          </a:p>
        </p:txBody>
      </p:sp>
    </p:spTree>
    <p:extLst>
      <p:ext uri="{BB962C8B-B14F-4D97-AF65-F5344CB8AC3E}">
        <p14:creationId xmlns:p14="http://schemas.microsoft.com/office/powerpoint/2010/main" val="40305290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121</a:t>
            </a:fld>
            <a:endParaRPr lang="nl-NL"/>
          </a:p>
        </p:txBody>
      </p:sp>
    </p:spTree>
    <p:extLst>
      <p:ext uri="{BB962C8B-B14F-4D97-AF65-F5344CB8AC3E}">
        <p14:creationId xmlns:p14="http://schemas.microsoft.com/office/powerpoint/2010/main" val="16900397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122</a:t>
            </a:fld>
            <a:endParaRPr lang="nl-NL"/>
          </a:p>
        </p:txBody>
      </p:sp>
    </p:spTree>
    <p:extLst>
      <p:ext uri="{BB962C8B-B14F-4D97-AF65-F5344CB8AC3E}">
        <p14:creationId xmlns:p14="http://schemas.microsoft.com/office/powerpoint/2010/main" val="19038237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Ce </a:t>
            </a:r>
            <a:r>
              <a:rPr lang="en-US" baseline="0" dirty="0" err="1"/>
              <a:t>trebuie</a:t>
            </a:r>
            <a:r>
              <a:rPr lang="en-US" baseline="0" dirty="0"/>
              <a:t> </a:t>
            </a:r>
            <a:r>
              <a:rPr lang="en-US" baseline="0" dirty="0" err="1"/>
              <a:t>sa</a:t>
            </a:r>
            <a:r>
              <a:rPr lang="en-US" baseline="0" dirty="0"/>
              <a:t> </a:t>
            </a:r>
            <a:r>
              <a:rPr lang="en-US" baseline="0" dirty="0" err="1"/>
              <a:t>retinem</a:t>
            </a:r>
            <a:r>
              <a:rPr lang="en-US" baseline="0" dirty="0"/>
              <a:t> </a:t>
            </a:r>
            <a:r>
              <a:rPr lang="en-US" baseline="0" dirty="0" err="1"/>
              <a:t>legat</a:t>
            </a:r>
            <a:r>
              <a:rPr lang="en-US" baseline="0" dirty="0"/>
              <a:t> de reference types?</a:t>
            </a:r>
          </a:p>
        </p:txBody>
      </p:sp>
      <p:sp>
        <p:nvSpPr>
          <p:cNvPr id="4" name="Slide Number Placeholder 3"/>
          <p:cNvSpPr>
            <a:spLocks noGrp="1"/>
          </p:cNvSpPr>
          <p:nvPr>
            <p:ph type="sldNum" sz="quarter" idx="10"/>
          </p:nvPr>
        </p:nvSpPr>
        <p:spPr/>
        <p:txBody>
          <a:bodyPr/>
          <a:lstStyle/>
          <a:p>
            <a:fld id="{2DB1139D-5AC7-4B0B-A715-E40E0591EF82}" type="slidenum">
              <a:rPr lang="nl-NL" smtClean="0"/>
              <a:t>123</a:t>
            </a:fld>
            <a:endParaRPr lang="nl-NL"/>
          </a:p>
        </p:txBody>
      </p:sp>
    </p:spTree>
    <p:extLst>
      <p:ext uri="{BB962C8B-B14F-4D97-AF65-F5344CB8AC3E}">
        <p14:creationId xmlns:p14="http://schemas.microsoft.com/office/powerpoint/2010/main" val="11819809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Boxing = cast de la value type la reference type</a:t>
            </a:r>
          </a:p>
          <a:p>
            <a:r>
              <a:rPr lang="en-US" baseline="0" dirty="0"/>
              <a:t>Unbox = cast de la reference type la value type</a:t>
            </a:r>
          </a:p>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124</a:t>
            </a:fld>
            <a:endParaRPr lang="nl-NL"/>
          </a:p>
        </p:txBody>
      </p:sp>
    </p:spTree>
    <p:extLst>
      <p:ext uri="{BB962C8B-B14F-4D97-AF65-F5344CB8AC3E}">
        <p14:creationId xmlns:p14="http://schemas.microsoft.com/office/powerpoint/2010/main" val="215642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Finalizers</a:t>
            </a:r>
            <a:r>
              <a:rPr lang="en-US" dirty="0" err="1">
                <a:effectLst/>
              </a:rPr>
              <a:t>Finalizers</a:t>
            </a:r>
            <a:r>
              <a:rPr lang="en-US" dirty="0">
                <a:effectLst/>
              </a:rPr>
              <a:t> are used very rarely in C#. They are methods that are called by the runtime execution engine when the object is about to be removed from memory. They are generally used to make sure that any resources which must be released are handled appropriately</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17</a:t>
            </a:fld>
            <a:endParaRPr lang="nl-NL"/>
          </a:p>
        </p:txBody>
      </p:sp>
    </p:spTree>
    <p:extLst>
      <p:ext uri="{BB962C8B-B14F-4D97-AF65-F5344CB8AC3E}">
        <p14:creationId xmlns:p14="http://schemas.microsoft.com/office/powerpoint/2010/main" val="10256371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Boxing:</a:t>
            </a:r>
          </a:p>
          <a:p>
            <a:endParaRPr lang="en-US" baseline="0" dirty="0"/>
          </a:p>
          <a:p>
            <a:r>
              <a:rPr lang="en-US" baseline="0" dirty="0"/>
              <a:t>Se </a:t>
            </a:r>
            <a:r>
              <a:rPr lang="en-US" baseline="0" dirty="0" err="1"/>
              <a:t>creeaza</a:t>
            </a:r>
            <a:r>
              <a:rPr lang="en-US" baseline="0" dirty="0"/>
              <a:t> o </a:t>
            </a:r>
            <a:r>
              <a:rPr lang="en-US" baseline="0" dirty="0" err="1"/>
              <a:t>copie</a:t>
            </a:r>
            <a:r>
              <a:rPr lang="en-US" baseline="0" dirty="0"/>
              <a:t> a </a:t>
            </a:r>
            <a:r>
              <a:rPr lang="en-US" baseline="0" dirty="0" err="1"/>
              <a:t>valorii</a:t>
            </a:r>
            <a:r>
              <a:rPr lang="en-US" baseline="0" dirty="0"/>
              <a:t> </a:t>
            </a:r>
            <a:r>
              <a:rPr lang="en-US" baseline="0" dirty="0" err="1"/>
              <a:t>lui</a:t>
            </a:r>
            <a:r>
              <a:rPr lang="en-US" baseline="0" dirty="0"/>
              <a:t> </a:t>
            </a:r>
            <a:r>
              <a:rPr lang="en-US" baseline="0" dirty="0" err="1"/>
              <a:t>i</a:t>
            </a:r>
            <a:r>
              <a:rPr lang="en-US" baseline="0" dirty="0"/>
              <a:t>, care se </a:t>
            </a:r>
            <a:r>
              <a:rPr lang="en-US" baseline="0" dirty="0" err="1"/>
              <a:t>pune</a:t>
            </a:r>
            <a:r>
              <a:rPr lang="en-US" baseline="0" dirty="0"/>
              <a:t> </a:t>
            </a:r>
            <a:r>
              <a:rPr lang="en-US" baseline="0" dirty="0" err="1"/>
              <a:t>pe</a:t>
            </a:r>
            <a:r>
              <a:rPr lang="en-US" baseline="0" dirty="0"/>
              <a:t> heap, </a:t>
            </a:r>
            <a:r>
              <a:rPr lang="en-US" baseline="0" dirty="0" err="1"/>
              <a:t>iar</a:t>
            </a:r>
            <a:r>
              <a:rPr lang="en-US" baseline="0" dirty="0"/>
              <a:t> </a:t>
            </a:r>
            <a:r>
              <a:rPr lang="en-US" baseline="0" dirty="0" err="1"/>
              <a:t>obiectul</a:t>
            </a:r>
            <a:r>
              <a:rPr lang="en-US" baseline="0" dirty="0"/>
              <a:t> o de </a:t>
            </a:r>
            <a:r>
              <a:rPr lang="en-US" baseline="0" dirty="0" err="1"/>
              <a:t>pe</a:t>
            </a:r>
            <a:r>
              <a:rPr lang="en-US" baseline="0" dirty="0"/>
              <a:t> stack </a:t>
            </a:r>
            <a:r>
              <a:rPr lang="en-US" baseline="0" dirty="0" err="1"/>
              <a:t>referentiaza</a:t>
            </a:r>
            <a:r>
              <a:rPr lang="en-US" baseline="0" dirty="0"/>
              <a:t> </a:t>
            </a:r>
            <a:r>
              <a:rPr lang="en-US" baseline="0" dirty="0" err="1"/>
              <a:t>spre</a:t>
            </a:r>
            <a:r>
              <a:rPr lang="en-US" baseline="0" dirty="0"/>
              <a:t> </a:t>
            </a:r>
            <a:r>
              <a:rPr lang="en-US" baseline="0" dirty="0" err="1"/>
              <a:t>acea</a:t>
            </a:r>
            <a:r>
              <a:rPr lang="en-US" baseline="0" dirty="0"/>
              <a:t> </a:t>
            </a:r>
            <a:r>
              <a:rPr lang="en-US" baseline="0" dirty="0" err="1"/>
              <a:t>copie</a:t>
            </a:r>
            <a:r>
              <a:rPr lang="en-US" baseline="0" dirty="0"/>
              <a:t> din heap</a:t>
            </a:r>
          </a:p>
        </p:txBody>
      </p:sp>
      <p:sp>
        <p:nvSpPr>
          <p:cNvPr id="4" name="Slide Number Placeholder 3"/>
          <p:cNvSpPr>
            <a:spLocks noGrp="1"/>
          </p:cNvSpPr>
          <p:nvPr>
            <p:ph type="sldNum" sz="quarter" idx="10"/>
          </p:nvPr>
        </p:nvSpPr>
        <p:spPr/>
        <p:txBody>
          <a:bodyPr/>
          <a:lstStyle/>
          <a:p>
            <a:fld id="{2DB1139D-5AC7-4B0B-A715-E40E0591EF82}" type="slidenum">
              <a:rPr lang="nl-NL" smtClean="0"/>
              <a:t>125</a:t>
            </a:fld>
            <a:endParaRPr lang="nl-NL"/>
          </a:p>
        </p:txBody>
      </p:sp>
    </p:spTree>
    <p:extLst>
      <p:ext uri="{BB962C8B-B14F-4D97-AF65-F5344CB8AC3E}">
        <p14:creationId xmlns:p14="http://schemas.microsoft.com/office/powerpoint/2010/main" val="24495215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126</a:t>
            </a:fld>
            <a:endParaRPr lang="nl-NL"/>
          </a:p>
        </p:txBody>
      </p:sp>
    </p:spTree>
    <p:extLst>
      <p:ext uri="{BB962C8B-B14F-4D97-AF65-F5344CB8AC3E}">
        <p14:creationId xmlns:p14="http://schemas.microsoft.com/office/powerpoint/2010/main" val="6776758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a:t>
            </a:r>
            <a:r>
              <a:rPr lang="en-US" baseline="0" dirty="0" err="1"/>
              <a:t>si</a:t>
            </a:r>
            <a:r>
              <a:rPr lang="en-US" baseline="0" dirty="0"/>
              <a:t> </a:t>
            </a:r>
            <a:r>
              <a:rPr lang="en-US" baseline="0" dirty="0" err="1"/>
              <a:t>totusi</a:t>
            </a:r>
            <a:r>
              <a:rPr lang="en-US" baseline="0" dirty="0"/>
              <a:t>, de </a:t>
            </a:r>
            <a:r>
              <a:rPr lang="en-US" baseline="0" dirty="0" err="1"/>
              <a:t>ce</a:t>
            </a:r>
            <a:r>
              <a:rPr lang="en-US" baseline="0" dirty="0"/>
              <a:t> </a:t>
            </a:r>
            <a:r>
              <a:rPr lang="en-US" baseline="0" dirty="0" err="1"/>
              <a:t>vrem</a:t>
            </a:r>
            <a:r>
              <a:rPr lang="en-US" baseline="0" dirty="0"/>
              <a:t> </a:t>
            </a:r>
            <a:r>
              <a:rPr lang="en-US" baseline="0" dirty="0" err="1"/>
              <a:t>sa</a:t>
            </a:r>
            <a:r>
              <a:rPr lang="en-US" baseline="0" dirty="0"/>
              <a:t> </a:t>
            </a:r>
            <a:r>
              <a:rPr lang="en-US" baseline="0" dirty="0" err="1"/>
              <a:t>facem</a:t>
            </a:r>
            <a:r>
              <a:rPr lang="en-US" baseline="0" dirty="0"/>
              <a:t> </a:t>
            </a:r>
            <a:r>
              <a:rPr lang="en-US" baseline="0" dirty="0" err="1"/>
              <a:t>asta</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127</a:t>
            </a:fld>
            <a:endParaRPr lang="nl-NL"/>
          </a:p>
        </p:txBody>
      </p:sp>
    </p:spTree>
    <p:extLst>
      <p:ext uri="{BB962C8B-B14F-4D97-AF65-F5344CB8AC3E}">
        <p14:creationId xmlns:p14="http://schemas.microsoft.com/office/powerpoint/2010/main" val="1876485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t>
            </a:r>
            <a:r>
              <a:rPr lang="en-US" baseline="0" dirty="0" err="1"/>
              <a:t>principiu</a:t>
            </a:r>
            <a:r>
              <a:rPr lang="en-US" baseline="0" dirty="0"/>
              <a:t> nu </a:t>
            </a:r>
            <a:r>
              <a:rPr lang="en-US" baseline="0" dirty="0" err="1"/>
              <a:t>prea</a:t>
            </a:r>
            <a:r>
              <a:rPr lang="en-US" baseline="0" dirty="0"/>
              <a:t> </a:t>
            </a:r>
            <a:r>
              <a:rPr lang="en-US" baseline="0" dirty="0" err="1"/>
              <a:t>vrei</a:t>
            </a:r>
            <a:r>
              <a:rPr lang="en-US" baseline="0" dirty="0"/>
              <a:t> </a:t>
            </a:r>
            <a:r>
              <a:rPr lang="en-US" baseline="0" dirty="0" err="1"/>
              <a:t>neaparat</a:t>
            </a:r>
            <a:r>
              <a:rPr lang="en-US" baseline="0" dirty="0"/>
              <a:t> </a:t>
            </a:r>
            <a:r>
              <a:rPr lang="en-US" baseline="0" dirty="0" err="1"/>
              <a:t>sa</a:t>
            </a:r>
            <a:r>
              <a:rPr lang="en-US" baseline="0" dirty="0"/>
              <a:t> </a:t>
            </a:r>
            <a:r>
              <a:rPr lang="en-US" baseline="0" dirty="0" err="1"/>
              <a:t>faci</a:t>
            </a:r>
            <a:r>
              <a:rPr lang="en-US" baseline="0" dirty="0"/>
              <a:t> </a:t>
            </a:r>
            <a:r>
              <a:rPr lang="en-US" baseline="0" dirty="0" err="1"/>
              <a:t>asta</a:t>
            </a:r>
            <a:r>
              <a:rPr lang="en-US" baseline="0" dirty="0"/>
              <a:t>, o </a:t>
            </a:r>
            <a:r>
              <a:rPr lang="en-US" baseline="0" dirty="0" err="1"/>
              <a:t>faci</a:t>
            </a:r>
            <a:r>
              <a:rPr lang="en-US" baseline="0" dirty="0"/>
              <a:t> </a:t>
            </a:r>
            <a:r>
              <a:rPr lang="en-US" baseline="0" dirty="0" err="1"/>
              <a:t>incostient</a:t>
            </a:r>
            <a:r>
              <a:rPr lang="en-US" baseline="0" dirty="0"/>
              <a:t>, </a:t>
            </a:r>
            <a:r>
              <a:rPr lang="en-US" baseline="0" dirty="0" err="1"/>
              <a:t>dar</a:t>
            </a:r>
            <a:r>
              <a:rPr lang="en-US" baseline="0" dirty="0"/>
              <a:t> </a:t>
            </a:r>
            <a:r>
              <a:rPr lang="en-US" baseline="0" dirty="0" err="1"/>
              <a:t>trebuie</a:t>
            </a:r>
            <a:r>
              <a:rPr lang="en-US" baseline="0" dirty="0"/>
              <a:t> </a:t>
            </a:r>
            <a:r>
              <a:rPr lang="en-US" baseline="0" dirty="0" err="1"/>
              <a:t>sa</a:t>
            </a:r>
            <a:r>
              <a:rPr lang="en-US" baseline="0" dirty="0"/>
              <a:t> </a:t>
            </a:r>
            <a:r>
              <a:rPr lang="en-US" baseline="0" dirty="0" err="1"/>
              <a:t>iti</a:t>
            </a:r>
            <a:r>
              <a:rPr lang="en-US" baseline="0" dirty="0"/>
              <a:t> </a:t>
            </a:r>
            <a:r>
              <a:rPr lang="en-US" baseline="0" dirty="0" err="1"/>
              <a:t>dai</a:t>
            </a:r>
            <a:r>
              <a:rPr lang="en-US" baseline="0" dirty="0"/>
              <a:t> </a:t>
            </a:r>
            <a:r>
              <a:rPr lang="en-US" baseline="0" dirty="0" err="1"/>
              <a:t>seama</a:t>
            </a:r>
            <a:r>
              <a:rPr lang="en-US" baseline="0" dirty="0"/>
              <a:t> ca </a:t>
            </a:r>
            <a:r>
              <a:rPr lang="en-US" baseline="0" dirty="0" err="1"/>
              <a:t>aceste</a:t>
            </a:r>
            <a:r>
              <a:rPr lang="en-US" baseline="0" dirty="0"/>
              <a:t> </a:t>
            </a:r>
            <a:r>
              <a:rPr lang="en-US" baseline="0" dirty="0" err="1"/>
              <a:t>lucruri</a:t>
            </a:r>
            <a:r>
              <a:rPr lang="en-US" baseline="0" dirty="0"/>
              <a:t> se </a:t>
            </a:r>
            <a:r>
              <a:rPr lang="en-US" baseline="0" dirty="0" err="1"/>
              <a:t>intampla</a:t>
            </a:r>
            <a:r>
              <a:rPr lang="en-US" baseline="0" dirty="0"/>
              <a:t> </a:t>
            </a:r>
            <a:r>
              <a:rPr lang="en-US" baseline="0" dirty="0" err="1"/>
              <a:t>si</a:t>
            </a:r>
            <a:r>
              <a:rPr lang="en-US" baseline="0" dirty="0"/>
              <a:t> e </a:t>
            </a:r>
            <a:r>
              <a:rPr lang="en-US" baseline="0" dirty="0" err="1"/>
              <a:t>clar</a:t>
            </a:r>
            <a:r>
              <a:rPr lang="en-US" baseline="0" dirty="0"/>
              <a:t> ca </a:t>
            </a:r>
            <a:r>
              <a:rPr lang="en-US" baseline="0" dirty="0" err="1"/>
              <a:t>vrei</a:t>
            </a:r>
            <a:r>
              <a:rPr lang="en-US" baseline="0" dirty="0"/>
              <a:t> control </a:t>
            </a:r>
            <a:r>
              <a:rPr lang="en-US" baseline="0" dirty="0" err="1"/>
              <a:t>asupra</a:t>
            </a:r>
            <a:r>
              <a:rPr lang="en-US" baseline="0" dirty="0"/>
              <a:t> </a:t>
            </a:r>
            <a:r>
              <a:rPr lang="en-US" baseline="0" dirty="0" err="1"/>
              <a:t>lor</a:t>
            </a:r>
            <a:r>
              <a:rPr lang="en-US" baseline="0" dirty="0"/>
              <a:t>.</a:t>
            </a:r>
          </a:p>
          <a:p>
            <a:endParaRPr lang="en-US" baseline="0" dirty="0"/>
          </a:p>
          <a:p>
            <a:r>
              <a:rPr lang="en-US" baseline="0" dirty="0"/>
              <a:t>Boxing</a:t>
            </a:r>
          </a:p>
          <a:p>
            <a:r>
              <a:rPr lang="en-US" baseline="0" dirty="0"/>
              <a:t>Store </a:t>
            </a:r>
            <a:r>
              <a:rPr lang="en-US" baseline="0" dirty="0" err="1"/>
              <a:t>bla</a:t>
            </a:r>
            <a:r>
              <a:rPr lang="en-US" baseline="0" dirty="0"/>
              <a:t> </a:t>
            </a:r>
            <a:r>
              <a:rPr lang="en-US" baseline="0" dirty="0" err="1"/>
              <a:t>bla</a:t>
            </a:r>
            <a:endParaRPr lang="en-US" baseline="0" dirty="0"/>
          </a:p>
          <a:p>
            <a:r>
              <a:rPr lang="en-US" baseline="0" dirty="0"/>
              <a:t>Unique representations -&gt; boxing the same value type 3 times leads to 3 different references</a:t>
            </a:r>
          </a:p>
        </p:txBody>
      </p:sp>
      <p:sp>
        <p:nvSpPr>
          <p:cNvPr id="4" name="Slide Number Placeholder 3"/>
          <p:cNvSpPr>
            <a:spLocks noGrp="1"/>
          </p:cNvSpPr>
          <p:nvPr>
            <p:ph type="sldNum" sz="quarter" idx="10"/>
          </p:nvPr>
        </p:nvSpPr>
        <p:spPr/>
        <p:txBody>
          <a:bodyPr/>
          <a:lstStyle/>
          <a:p>
            <a:fld id="{2DB1139D-5AC7-4B0B-A715-E40E0591EF82}" type="slidenum">
              <a:rPr lang="nl-NL" smtClean="0"/>
              <a:t>128</a:t>
            </a:fld>
            <a:endParaRPr lang="nl-NL"/>
          </a:p>
        </p:txBody>
      </p:sp>
    </p:spTree>
    <p:extLst>
      <p:ext uri="{BB962C8B-B14F-4D97-AF65-F5344CB8AC3E}">
        <p14:creationId xmlns:p14="http://schemas.microsoft.com/office/powerpoint/2010/main" val="13701296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 </a:t>
            </a:r>
            <a:r>
              <a:rPr lang="en-US" baseline="0" dirty="0" err="1"/>
              <a:t>ce</a:t>
            </a:r>
            <a:r>
              <a:rPr lang="en-US" baseline="0" dirty="0"/>
              <a:t> au </a:t>
            </a:r>
            <a:r>
              <a:rPr lang="en-US" baseline="0" dirty="0" err="1"/>
              <a:t>aparut</a:t>
            </a:r>
            <a:r>
              <a:rPr lang="en-US" baseline="0" dirty="0"/>
              <a:t> </a:t>
            </a:r>
            <a:r>
              <a:rPr lang="en-US" baseline="0" dirty="0" err="1"/>
              <a:t>listele</a:t>
            </a:r>
            <a:r>
              <a:rPr lang="en-US" baseline="0" dirty="0"/>
              <a:t> </a:t>
            </a:r>
            <a:r>
              <a:rPr lang="en-US" baseline="0" dirty="0" err="1"/>
              <a:t>generice</a:t>
            </a:r>
            <a:r>
              <a:rPr lang="en-US" baseline="0" dirty="0"/>
              <a:t> </a:t>
            </a:r>
            <a:r>
              <a:rPr lang="en-US" baseline="0" dirty="0" err="1"/>
              <a:t>si</a:t>
            </a:r>
            <a:r>
              <a:rPr lang="en-US" baseline="0" dirty="0"/>
              <a:t> de </a:t>
            </a:r>
            <a:r>
              <a:rPr lang="en-US" baseline="0" dirty="0" err="1"/>
              <a:t>ce</a:t>
            </a:r>
            <a:r>
              <a:rPr lang="en-US" baseline="0" dirty="0"/>
              <a:t> au </a:t>
            </a:r>
            <a:r>
              <a:rPr lang="en-US" baseline="0" dirty="0" err="1"/>
              <a:t>inlocuit</a:t>
            </a:r>
            <a:r>
              <a:rPr lang="en-US" baseline="0" dirty="0"/>
              <a:t> </a:t>
            </a:r>
            <a:r>
              <a:rPr lang="en-US" baseline="0" dirty="0" err="1"/>
              <a:t>arraylist-ul</a:t>
            </a:r>
            <a:r>
              <a:rPr lang="en-US" baseline="0" dirty="0"/>
              <a:t>?</a:t>
            </a:r>
          </a:p>
        </p:txBody>
      </p:sp>
      <p:sp>
        <p:nvSpPr>
          <p:cNvPr id="4" name="Slide Number Placeholder 3"/>
          <p:cNvSpPr>
            <a:spLocks noGrp="1"/>
          </p:cNvSpPr>
          <p:nvPr>
            <p:ph type="sldNum" sz="quarter" idx="10"/>
          </p:nvPr>
        </p:nvSpPr>
        <p:spPr/>
        <p:txBody>
          <a:bodyPr/>
          <a:lstStyle/>
          <a:p>
            <a:fld id="{2DB1139D-5AC7-4B0B-A715-E40E0591EF82}" type="slidenum">
              <a:rPr lang="nl-NL" smtClean="0"/>
              <a:t>129</a:t>
            </a:fld>
            <a:endParaRPr lang="nl-NL"/>
          </a:p>
        </p:txBody>
      </p:sp>
    </p:spTree>
    <p:extLst>
      <p:ext uri="{BB962C8B-B14F-4D97-AF65-F5344CB8AC3E}">
        <p14:creationId xmlns:p14="http://schemas.microsoft.com/office/powerpoint/2010/main" val="33109638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Istoric</a:t>
            </a:r>
            <a:r>
              <a:rPr lang="en-US" baseline="0" dirty="0"/>
              <a:t> </a:t>
            </a:r>
            <a:r>
              <a:rPr lang="en-US" baseline="0" dirty="0" err="1"/>
              <a:t>ArrayList</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130</a:t>
            </a:fld>
            <a:endParaRPr lang="nl-NL"/>
          </a:p>
        </p:txBody>
      </p:sp>
    </p:spTree>
    <p:extLst>
      <p:ext uri="{BB962C8B-B14F-4D97-AF65-F5344CB8AC3E}">
        <p14:creationId xmlns:p14="http://schemas.microsoft.com/office/powerpoint/2010/main" val="31546204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Cel</a:t>
            </a:r>
            <a:r>
              <a:rPr lang="en-US" baseline="0" dirty="0"/>
              <a:t> </a:t>
            </a:r>
            <a:r>
              <a:rPr lang="en-US" baseline="0" dirty="0" err="1"/>
              <a:t>mai</a:t>
            </a:r>
            <a:r>
              <a:rPr lang="en-US" baseline="0" dirty="0"/>
              <a:t> complex </a:t>
            </a:r>
            <a:r>
              <a:rPr lang="en-US" baseline="0" dirty="0" err="1"/>
              <a:t>principiu</a:t>
            </a:r>
            <a:endParaRPr lang="en-US" baseline="0" dirty="0"/>
          </a:p>
          <a:p>
            <a:r>
              <a:rPr lang="en-US" baseline="0" dirty="0" err="1"/>
              <a:t>Polimorfism</a:t>
            </a:r>
            <a:r>
              <a:rPr lang="en-US" baseline="0" dirty="0"/>
              <a:t> = </a:t>
            </a:r>
            <a:r>
              <a:rPr lang="en-US" baseline="0" dirty="0" err="1"/>
              <a:t>mai</a:t>
            </a:r>
            <a:r>
              <a:rPr lang="en-US" baseline="0" dirty="0"/>
              <a:t> </a:t>
            </a:r>
            <a:r>
              <a:rPr lang="en-US" baseline="0" dirty="0" err="1"/>
              <a:t>multe</a:t>
            </a:r>
            <a:r>
              <a:rPr lang="en-US" baseline="0" dirty="0"/>
              <a:t> </a:t>
            </a:r>
            <a:r>
              <a:rPr lang="en-US" baseline="0" dirty="0" err="1"/>
              <a:t>forme</a:t>
            </a:r>
            <a:endParaRPr lang="en-US" baseline="0" dirty="0"/>
          </a:p>
          <a:p>
            <a:r>
              <a:rPr lang="en-US" baseline="0" dirty="0"/>
              <a:t>Real life example : Mobile phone – calls, games, takes pictures, etc..</a:t>
            </a:r>
          </a:p>
          <a:p>
            <a:endParaRPr lang="en-US" baseline="0" dirty="0"/>
          </a:p>
          <a:p>
            <a:r>
              <a:rPr lang="en-US" baseline="0" dirty="0"/>
              <a:t>Cum?</a:t>
            </a:r>
          </a:p>
          <a:p>
            <a:endParaRPr lang="en-US" baseline="0" dirty="0"/>
          </a:p>
          <a:p>
            <a:r>
              <a:rPr lang="en-US" baseline="0" dirty="0"/>
              <a:t>De </a:t>
            </a:r>
            <a:r>
              <a:rPr lang="en-US" baseline="0" dirty="0" err="1"/>
              <a:t>ce</a:t>
            </a:r>
            <a:r>
              <a:rPr lang="en-US" baseline="0" dirty="0"/>
              <a:t>?</a:t>
            </a:r>
          </a:p>
          <a:p>
            <a:r>
              <a:rPr lang="en-US" baseline="0" dirty="0"/>
              <a:t>Cod </a:t>
            </a:r>
            <a:r>
              <a:rPr lang="en-US" baseline="0" dirty="0" err="1"/>
              <a:t>simplu</a:t>
            </a:r>
            <a:endParaRPr lang="en-US" baseline="0" dirty="0"/>
          </a:p>
          <a:p>
            <a:r>
              <a:rPr lang="en-US" baseline="0" dirty="0" err="1"/>
              <a:t>Complexitate</a:t>
            </a:r>
            <a:r>
              <a:rPr lang="en-US" baseline="0" dirty="0"/>
              <a:t> </a:t>
            </a:r>
            <a:r>
              <a:rPr lang="en-US" baseline="0" dirty="0" err="1"/>
              <a:t>redusa</a:t>
            </a:r>
            <a:endParaRPr lang="en-US" baseline="0" dirty="0"/>
          </a:p>
          <a:p>
            <a:r>
              <a:rPr lang="en-US" baseline="0" dirty="0"/>
              <a:t>Mai </a:t>
            </a:r>
            <a:r>
              <a:rPr lang="en-US" baseline="0" dirty="0" err="1"/>
              <a:t>putin</a:t>
            </a:r>
            <a:r>
              <a:rPr lang="en-US" baseline="0" dirty="0"/>
              <a:t> cod</a:t>
            </a:r>
          </a:p>
          <a:p>
            <a:r>
              <a:rPr lang="en-US" baseline="0" dirty="0"/>
              <a:t>De </a:t>
            </a:r>
            <a:r>
              <a:rPr lang="en-US" baseline="0" dirty="0" err="1"/>
              <a:t>exemplu</a:t>
            </a:r>
            <a:r>
              <a:rPr lang="en-US" baseline="0" dirty="0"/>
              <a:t>, </a:t>
            </a:r>
            <a:r>
              <a:rPr lang="en-US" baseline="0" dirty="0" err="1"/>
              <a:t>pentru</a:t>
            </a:r>
            <a:r>
              <a:rPr lang="en-US" baseline="0" dirty="0"/>
              <a:t> o </a:t>
            </a:r>
            <a:r>
              <a:rPr lang="en-US" baseline="0" dirty="0" err="1"/>
              <a:t>metoda</a:t>
            </a:r>
            <a:r>
              <a:rPr lang="en-US" baseline="0" dirty="0"/>
              <a:t> care </a:t>
            </a:r>
            <a:r>
              <a:rPr lang="en-US" baseline="0" dirty="0" err="1"/>
              <a:t>stie</a:t>
            </a:r>
            <a:r>
              <a:rPr lang="en-US" baseline="0" dirty="0"/>
              <a:t> </a:t>
            </a:r>
            <a:r>
              <a:rPr lang="en-US" baseline="0" dirty="0" err="1"/>
              <a:t>sa</a:t>
            </a:r>
            <a:r>
              <a:rPr lang="en-US" baseline="0" dirty="0"/>
              <a:t> </a:t>
            </a:r>
            <a:r>
              <a:rPr lang="en-US" baseline="0" dirty="0" err="1"/>
              <a:t>adune</a:t>
            </a:r>
            <a:r>
              <a:rPr lang="en-US" baseline="0" dirty="0"/>
              <a:t> 2 </a:t>
            </a:r>
            <a:r>
              <a:rPr lang="en-US" baseline="0" dirty="0" err="1"/>
              <a:t>inturi</a:t>
            </a:r>
            <a:r>
              <a:rPr lang="en-US" baseline="0" dirty="0"/>
              <a:t>, pot </a:t>
            </a:r>
            <a:r>
              <a:rPr lang="en-US" baseline="0" dirty="0" err="1"/>
              <a:t>crea</a:t>
            </a:r>
            <a:r>
              <a:rPr lang="en-US" baseline="0" dirty="0"/>
              <a:t> o </a:t>
            </a:r>
            <a:r>
              <a:rPr lang="en-US" baseline="0" dirty="0" err="1"/>
              <a:t>supraincarcare</a:t>
            </a:r>
            <a:r>
              <a:rPr lang="en-US" baseline="0" dirty="0"/>
              <a:t> care </a:t>
            </a:r>
            <a:r>
              <a:rPr lang="en-US" baseline="0" dirty="0" err="1"/>
              <a:t>sa</a:t>
            </a:r>
            <a:r>
              <a:rPr lang="en-US" baseline="0" dirty="0"/>
              <a:t> </a:t>
            </a:r>
            <a:r>
              <a:rPr lang="en-US" baseline="0" dirty="0" err="1"/>
              <a:t>stie</a:t>
            </a:r>
            <a:r>
              <a:rPr lang="en-US" baseline="0" dirty="0"/>
              <a:t> </a:t>
            </a:r>
            <a:r>
              <a:rPr lang="en-US" baseline="0" dirty="0" err="1"/>
              <a:t>sa</a:t>
            </a:r>
            <a:r>
              <a:rPr lang="en-US" baseline="0" dirty="0"/>
              <a:t> </a:t>
            </a:r>
            <a:r>
              <a:rPr lang="en-US" baseline="0" dirty="0" err="1"/>
              <a:t>adune</a:t>
            </a:r>
            <a:r>
              <a:rPr lang="en-US" baseline="0" dirty="0"/>
              <a:t> 2 </a:t>
            </a:r>
            <a:r>
              <a:rPr lang="en-US" baseline="0" dirty="0" err="1"/>
              <a:t>floaturi</a:t>
            </a:r>
            <a:r>
              <a:rPr lang="en-US" baseline="0" dirty="0"/>
              <a:t>. Asa nu </a:t>
            </a:r>
            <a:r>
              <a:rPr lang="en-US" baseline="0" dirty="0" err="1"/>
              <a:t>trebuie</a:t>
            </a:r>
            <a:r>
              <a:rPr lang="en-US" baseline="0" dirty="0"/>
              <a:t> </a:t>
            </a:r>
            <a:r>
              <a:rPr lang="en-US" baseline="0" dirty="0" err="1"/>
              <a:t>sa</a:t>
            </a:r>
            <a:r>
              <a:rPr lang="en-US" baseline="0" dirty="0"/>
              <a:t> am </a:t>
            </a:r>
            <a:r>
              <a:rPr lang="en-US" baseline="0" dirty="0" err="1"/>
              <a:t>AddInt</a:t>
            </a:r>
            <a:r>
              <a:rPr lang="en-US" baseline="0" dirty="0"/>
              <a:t> </a:t>
            </a:r>
            <a:r>
              <a:rPr lang="en-US" baseline="0" dirty="0" err="1"/>
              <a:t>sau</a:t>
            </a:r>
            <a:r>
              <a:rPr lang="en-US" baseline="0" dirty="0"/>
              <a:t> </a:t>
            </a:r>
            <a:r>
              <a:rPr lang="en-US" baseline="0" dirty="0" err="1"/>
              <a:t>AddFloat</a:t>
            </a:r>
            <a:r>
              <a:rPr lang="en-US" baseline="0" dirty="0"/>
              <a:t>, ci </a:t>
            </a:r>
            <a:r>
              <a:rPr lang="en-US" baseline="0" dirty="0" err="1"/>
              <a:t>cel</a:t>
            </a:r>
            <a:r>
              <a:rPr lang="en-US" baseline="0" dirty="0"/>
              <a:t> care </a:t>
            </a:r>
            <a:r>
              <a:rPr lang="en-US" baseline="0" dirty="0" err="1"/>
              <a:t>imi</a:t>
            </a:r>
            <a:r>
              <a:rPr lang="en-US" baseline="0" dirty="0"/>
              <a:t> </a:t>
            </a:r>
            <a:r>
              <a:rPr lang="en-US" baseline="0" dirty="0" err="1"/>
              <a:t>utilizeaza</a:t>
            </a:r>
            <a:r>
              <a:rPr lang="en-US" baseline="0" dirty="0"/>
              <a:t> </a:t>
            </a:r>
            <a:r>
              <a:rPr lang="en-US" baseline="0" dirty="0" err="1"/>
              <a:t>codul</a:t>
            </a:r>
            <a:r>
              <a:rPr lang="en-US" baseline="0" dirty="0"/>
              <a:t> </a:t>
            </a:r>
            <a:r>
              <a:rPr lang="en-US" baseline="0" dirty="0" err="1"/>
              <a:t>trebuie</a:t>
            </a:r>
            <a:r>
              <a:rPr lang="en-US" baseline="0" dirty="0"/>
              <a:t> </a:t>
            </a:r>
            <a:r>
              <a:rPr lang="en-US" baseline="0" dirty="0" err="1"/>
              <a:t>sa</a:t>
            </a:r>
            <a:r>
              <a:rPr lang="en-US" baseline="0" dirty="0"/>
              <a:t> tine </a:t>
            </a:r>
            <a:r>
              <a:rPr lang="en-US" baseline="0" dirty="0" err="1"/>
              <a:t>minte</a:t>
            </a:r>
            <a:r>
              <a:rPr lang="en-US" baseline="0" dirty="0"/>
              <a:t> ca </a:t>
            </a:r>
            <a:r>
              <a:rPr lang="en-US" baseline="0" dirty="0" err="1"/>
              <a:t>exista</a:t>
            </a:r>
            <a:r>
              <a:rPr lang="en-US" baseline="0" dirty="0"/>
              <a:t> </a:t>
            </a:r>
            <a:r>
              <a:rPr lang="en-US" baseline="0" dirty="0" err="1"/>
              <a:t>doar</a:t>
            </a:r>
            <a:r>
              <a:rPr lang="en-US" baseline="0" dirty="0"/>
              <a:t> add, nu </a:t>
            </a:r>
            <a:r>
              <a:rPr lang="en-US" baseline="0" dirty="0" err="1"/>
              <a:t>il</a:t>
            </a:r>
            <a:r>
              <a:rPr lang="en-US" baseline="0" dirty="0"/>
              <a:t> </a:t>
            </a:r>
            <a:r>
              <a:rPr lang="en-US" baseline="0" dirty="0" err="1"/>
              <a:t>intereseaza</a:t>
            </a:r>
            <a:r>
              <a:rPr lang="en-US" baseline="0" dirty="0"/>
              <a:t> </a:t>
            </a:r>
            <a:r>
              <a:rPr lang="en-US" baseline="0" dirty="0" err="1"/>
              <a:t>prea</a:t>
            </a:r>
            <a:r>
              <a:rPr lang="en-US" baseline="0" dirty="0"/>
              <a:t> </a:t>
            </a:r>
            <a:r>
              <a:rPr lang="en-US" baseline="0" dirty="0" err="1"/>
              <a:t>multe</a:t>
            </a:r>
            <a:r>
              <a:rPr lang="en-US" baseline="0" dirty="0"/>
              <a:t> </a:t>
            </a:r>
            <a:r>
              <a:rPr lang="en-US" baseline="0" dirty="0" err="1"/>
              <a:t>detalii</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131</a:t>
            </a:fld>
            <a:endParaRPr lang="nl-NL"/>
          </a:p>
        </p:txBody>
      </p:sp>
    </p:spTree>
    <p:extLst>
      <p:ext uri="{BB962C8B-B14F-4D97-AF65-F5344CB8AC3E}">
        <p14:creationId xmlns:p14="http://schemas.microsoft.com/office/powerpoint/2010/main" val="21625247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Exemplu</a:t>
            </a:r>
            <a:r>
              <a:rPr lang="en-US" baseline="0" dirty="0"/>
              <a:t> cod la </a:t>
            </a:r>
            <a:r>
              <a:rPr lang="en-US" baseline="0" dirty="0" err="1"/>
              <a:t>fiecare</a:t>
            </a:r>
            <a:r>
              <a:rPr lang="en-US" baseline="0"/>
              <a:t> header title</a:t>
            </a:r>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132</a:t>
            </a:fld>
            <a:endParaRPr lang="nl-NL"/>
          </a:p>
        </p:txBody>
      </p:sp>
    </p:spTree>
    <p:extLst>
      <p:ext uri="{BB962C8B-B14F-4D97-AF65-F5344CB8AC3E}">
        <p14:creationId xmlns:p14="http://schemas.microsoft.com/office/powerpoint/2010/main" val="40865815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133</a:t>
            </a:fld>
            <a:endParaRPr lang="nl-NL"/>
          </a:p>
        </p:txBody>
      </p:sp>
    </p:spTree>
    <p:extLst>
      <p:ext uri="{BB962C8B-B14F-4D97-AF65-F5344CB8AC3E}">
        <p14:creationId xmlns:p14="http://schemas.microsoft.com/office/powerpoint/2010/main" val="31843363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134</a:t>
            </a:fld>
            <a:endParaRPr lang="nl-NL"/>
          </a:p>
        </p:txBody>
      </p:sp>
    </p:spTree>
    <p:extLst>
      <p:ext uri="{BB962C8B-B14F-4D97-AF65-F5344CB8AC3E}">
        <p14:creationId xmlns:p14="http://schemas.microsoft.com/office/powerpoint/2010/main" val="212551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Indexers</a:t>
            </a:r>
            <a:r>
              <a:rPr lang="en-US" dirty="0" err="1">
                <a:effectLst/>
              </a:rPr>
              <a:t>Indexers</a:t>
            </a:r>
            <a:r>
              <a:rPr lang="en-US" dirty="0">
                <a:effectLst/>
              </a:rPr>
              <a:t> enable an object to be indexed in a manner similar to arrays.</a:t>
            </a:r>
          </a:p>
          <a:p>
            <a:r>
              <a:rPr lang="en-US" dirty="0">
                <a:effectLst/>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18</a:t>
            </a:fld>
            <a:endParaRPr lang="nl-NL"/>
          </a:p>
        </p:txBody>
      </p:sp>
    </p:spTree>
    <p:extLst>
      <p:ext uri="{BB962C8B-B14F-4D97-AF65-F5344CB8AC3E}">
        <p14:creationId xmlns:p14="http://schemas.microsoft.com/office/powerpoint/2010/main" val="24419973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135</a:t>
            </a:fld>
            <a:endParaRPr lang="nl-NL"/>
          </a:p>
        </p:txBody>
      </p:sp>
    </p:spTree>
    <p:extLst>
      <p:ext uri="{BB962C8B-B14F-4D97-AF65-F5344CB8AC3E}">
        <p14:creationId xmlns:p14="http://schemas.microsoft.com/office/powerpoint/2010/main" val="41583806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be enclosed :  </a:t>
            </a:r>
            <a:r>
              <a:rPr lang="en-US" sz="1200" b="0" i="0" kern="1200" dirty="0">
                <a:solidFill>
                  <a:schemeClr val="tx1"/>
                </a:solidFill>
                <a:effectLst/>
                <a:latin typeface="+mn-lt"/>
                <a:ea typeface="+mn-ea"/>
                <a:cs typeface="+mn-cs"/>
              </a:rPr>
              <a:t>The data and behaviors are the </a:t>
            </a:r>
            <a:r>
              <a:rPr lang="en-US" sz="1200" b="0" i="1" kern="1200" dirty="0">
                <a:solidFill>
                  <a:schemeClr val="tx1"/>
                </a:solidFill>
                <a:effectLst/>
                <a:latin typeface="+mn-lt"/>
                <a:ea typeface="+mn-ea"/>
                <a:cs typeface="+mn-cs"/>
              </a:rPr>
              <a:t>members</a:t>
            </a:r>
            <a:r>
              <a:rPr lang="en-US" sz="1200" b="0" i="0" kern="1200" dirty="0">
                <a:solidFill>
                  <a:schemeClr val="tx1"/>
                </a:solidFill>
                <a:effectLst/>
                <a:latin typeface="+mn-lt"/>
                <a:ea typeface="+mn-ea"/>
                <a:cs typeface="+mn-cs"/>
              </a:rPr>
              <a:t> of the class or struct, and they include its methods, properties, and events, and so 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 type :  fields -&gt; any type , including nested class</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136</a:t>
            </a:fld>
            <a:endParaRPr lang="nl-NL"/>
          </a:p>
        </p:txBody>
      </p:sp>
    </p:spTree>
    <p:extLst>
      <p:ext uri="{BB962C8B-B14F-4D97-AF65-F5344CB8AC3E}">
        <p14:creationId xmlns:p14="http://schemas.microsoft.com/office/powerpoint/2010/main" val="22039031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137</a:t>
            </a:fld>
            <a:endParaRPr lang="nl-NL"/>
          </a:p>
        </p:txBody>
      </p:sp>
    </p:spTree>
    <p:extLst>
      <p:ext uri="{BB962C8B-B14F-4D97-AF65-F5344CB8AC3E}">
        <p14:creationId xmlns:p14="http://schemas.microsoft.com/office/powerpoint/2010/main" val="35205123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using interfaces, you can include behavior from multiple sources in a class. That capability is important in C# because the language doesn't support multiple inheritance of classes.</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138</a:t>
            </a:fld>
            <a:endParaRPr lang="nl-NL"/>
          </a:p>
        </p:txBody>
      </p:sp>
    </p:spTree>
    <p:extLst>
      <p:ext uri="{BB962C8B-B14F-4D97-AF65-F5344CB8AC3E}">
        <p14:creationId xmlns:p14="http://schemas.microsoft.com/office/powerpoint/2010/main" val="37168728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139</a:t>
            </a:fld>
            <a:endParaRPr lang="nl-NL"/>
          </a:p>
        </p:txBody>
      </p:sp>
    </p:spTree>
    <p:extLst>
      <p:ext uri="{BB962C8B-B14F-4D97-AF65-F5344CB8AC3E}">
        <p14:creationId xmlns:p14="http://schemas.microsoft.com/office/powerpoint/2010/main" val="26261915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140</a:t>
            </a:fld>
            <a:endParaRPr lang="nl-NL"/>
          </a:p>
        </p:txBody>
      </p:sp>
    </p:spTree>
    <p:extLst>
      <p:ext uri="{BB962C8B-B14F-4D97-AF65-F5344CB8AC3E}">
        <p14:creationId xmlns:p14="http://schemas.microsoft.com/office/powerpoint/2010/main" val="33273155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141</a:t>
            </a:fld>
            <a:endParaRPr lang="nl-NL"/>
          </a:p>
        </p:txBody>
      </p:sp>
    </p:spTree>
    <p:extLst>
      <p:ext uri="{BB962C8B-B14F-4D97-AF65-F5344CB8AC3E}">
        <p14:creationId xmlns:p14="http://schemas.microsoft.com/office/powerpoint/2010/main" val="9898996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142</a:t>
            </a:fld>
            <a:endParaRPr lang="nl-NL"/>
          </a:p>
        </p:txBody>
      </p:sp>
    </p:spTree>
    <p:extLst>
      <p:ext uri="{BB962C8B-B14F-4D97-AF65-F5344CB8AC3E}">
        <p14:creationId xmlns:p14="http://schemas.microsoft.com/office/powerpoint/2010/main" val="1889433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143</a:t>
            </a:fld>
            <a:endParaRPr lang="nl-NL"/>
          </a:p>
        </p:txBody>
      </p:sp>
    </p:spTree>
    <p:extLst>
      <p:ext uri="{BB962C8B-B14F-4D97-AF65-F5344CB8AC3E}">
        <p14:creationId xmlns:p14="http://schemas.microsoft.com/office/powerpoint/2010/main" val="21522291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144</a:t>
            </a:fld>
            <a:endParaRPr lang="nl-NL"/>
          </a:p>
        </p:txBody>
      </p:sp>
    </p:spTree>
    <p:extLst>
      <p:ext uri="{BB962C8B-B14F-4D97-AF65-F5344CB8AC3E}">
        <p14:creationId xmlns:p14="http://schemas.microsoft.com/office/powerpoint/2010/main" val="1894946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Operators</a:t>
            </a:r>
            <a:r>
              <a:rPr lang="en-US" dirty="0" err="1">
                <a:effectLst/>
              </a:rPr>
              <a:t>Overloaded</a:t>
            </a:r>
            <a:r>
              <a:rPr lang="en-US" dirty="0">
                <a:effectLst/>
              </a:rPr>
              <a:t> operators are considered class members. When you overload an operator, you define it as a public static method in a class. The predefined operators (+, *, &lt;, and so on) are not considered members. For more information, see </a:t>
            </a:r>
            <a:r>
              <a:rPr lang="en-US" sz="1200" u="none" strike="noStrike" kern="1200" dirty="0">
                <a:solidFill>
                  <a:schemeClr val="tx1"/>
                </a:solidFill>
                <a:effectLst/>
                <a:latin typeface="+mn-lt"/>
                <a:ea typeface="+mn-ea"/>
                <a:cs typeface="+mn-cs"/>
                <a:hlinkClick r:id="rId4"/>
              </a:rPr>
              <a:t>Overloadable Operators</a:t>
            </a:r>
            <a:r>
              <a:rPr lang="en-US" dirty="0">
                <a:effectLst/>
              </a:rPr>
              <a: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a:t>
            </a:fld>
            <a:endParaRPr lang="nl-NL"/>
          </a:p>
        </p:txBody>
      </p:sp>
    </p:spTree>
    <p:extLst>
      <p:ext uri="{BB962C8B-B14F-4D97-AF65-F5344CB8AC3E}">
        <p14:creationId xmlns:p14="http://schemas.microsoft.com/office/powerpoint/2010/main" val="42313058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145</a:t>
            </a:fld>
            <a:endParaRPr lang="nl-NL"/>
          </a:p>
        </p:txBody>
      </p:sp>
    </p:spTree>
    <p:extLst>
      <p:ext uri="{BB962C8B-B14F-4D97-AF65-F5344CB8AC3E}">
        <p14:creationId xmlns:p14="http://schemas.microsoft.com/office/powerpoint/2010/main" val="3424728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146</a:t>
            </a:fld>
            <a:endParaRPr lang="nl-NL"/>
          </a:p>
        </p:txBody>
      </p:sp>
    </p:spTree>
    <p:extLst>
      <p:ext uri="{BB962C8B-B14F-4D97-AF65-F5344CB8AC3E}">
        <p14:creationId xmlns:p14="http://schemas.microsoft.com/office/powerpoint/2010/main" val="25704083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147</a:t>
            </a:fld>
            <a:endParaRPr lang="nl-NL"/>
          </a:p>
        </p:txBody>
      </p:sp>
    </p:spTree>
    <p:extLst>
      <p:ext uri="{BB962C8B-B14F-4D97-AF65-F5344CB8AC3E}">
        <p14:creationId xmlns:p14="http://schemas.microsoft.com/office/powerpoint/2010/main" val="26889684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When a class or struct implements an interface, the class or struct must provide an implementation for all of the members that the interface defines. The interface itself provides no functionality that a class or struct can inherit in the way that it can inherit base class functionality. However, if a base class implements an interface, any class that's derived from the base class inherits that implementation.</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148</a:t>
            </a:fld>
            <a:endParaRPr lang="nl-NL"/>
          </a:p>
        </p:txBody>
      </p:sp>
    </p:spTree>
    <p:extLst>
      <p:ext uri="{BB962C8B-B14F-4D97-AF65-F5344CB8AC3E}">
        <p14:creationId xmlns:p14="http://schemas.microsoft.com/office/powerpoint/2010/main" val="31297245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When a class or struct implements an interface, the class or struct must provide an implementation for all of the members that the interface defines. The interface itself provides no functionality that a class or struct can inherit in the way that it can inherit base class functionality. However, if a base class implements an interface, any class that's derived from the base class inherits that implementation.</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149</a:t>
            </a:fld>
            <a:endParaRPr lang="nl-NL"/>
          </a:p>
        </p:txBody>
      </p:sp>
    </p:spTree>
    <p:extLst>
      <p:ext uri="{BB962C8B-B14F-4D97-AF65-F5344CB8AC3E}">
        <p14:creationId xmlns:p14="http://schemas.microsoft.com/office/powerpoint/2010/main" val="20494120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150</a:t>
            </a:fld>
            <a:endParaRPr lang="nl-NL"/>
          </a:p>
        </p:txBody>
      </p:sp>
    </p:spTree>
    <p:extLst>
      <p:ext uri="{BB962C8B-B14F-4D97-AF65-F5344CB8AC3E}">
        <p14:creationId xmlns:p14="http://schemas.microsoft.com/office/powerpoint/2010/main" val="21670632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bugs, discover problems while you code , adjust the code or find a different approach that is not  exposed to the possible problems that you just found.</a:t>
            </a:r>
          </a:p>
          <a:p>
            <a:endParaRPr lang="en-US" dirty="0"/>
          </a:p>
          <a:p>
            <a:r>
              <a:rPr lang="en-US" dirty="0"/>
              <a:t>If you really need the inheritance , the base class can always implement the interface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only use classes in you project, it is very difficult to test your code. That is because the test data for what you need to test  is strongly dependent to  the classes that you use, which can rely on other classes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Keeping things loosely coupled is essential for being able to analyze them independently from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151</a:t>
            </a:fld>
            <a:endParaRPr lang="nl-NL"/>
          </a:p>
        </p:txBody>
      </p:sp>
    </p:spTree>
    <p:extLst>
      <p:ext uri="{BB962C8B-B14F-4D97-AF65-F5344CB8AC3E}">
        <p14:creationId xmlns:p14="http://schemas.microsoft.com/office/powerpoint/2010/main" val="6068175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152</a:t>
            </a:fld>
            <a:endParaRPr lang="nl-NL"/>
          </a:p>
        </p:txBody>
      </p:sp>
    </p:spTree>
    <p:extLst>
      <p:ext uri="{BB962C8B-B14F-4D97-AF65-F5344CB8AC3E}">
        <p14:creationId xmlns:p14="http://schemas.microsoft.com/office/powerpoint/2010/main" val="5531625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153</a:t>
            </a:fld>
            <a:endParaRPr lang="nl-NL"/>
          </a:p>
        </p:txBody>
      </p:sp>
    </p:spTree>
    <p:extLst>
      <p:ext uri="{BB962C8B-B14F-4D97-AF65-F5344CB8AC3E}">
        <p14:creationId xmlns:p14="http://schemas.microsoft.com/office/powerpoint/2010/main" val="9089387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Theoretically you can override them from a higher base class, but essentially an interface allows you to add on only the things you need into a class without the need for inheritance.</a:t>
            </a:r>
          </a:p>
          <a:p>
            <a:pPr fontAlgn="base"/>
            <a:r>
              <a:rPr lang="en-US" sz="1200" b="0" i="0" kern="1200" dirty="0">
                <a:solidFill>
                  <a:schemeClr val="tx1"/>
                </a:solidFill>
                <a:effectLst/>
                <a:latin typeface="+mn-lt"/>
                <a:ea typeface="+mn-ea"/>
                <a:cs typeface="+mn-cs"/>
              </a:rPr>
              <a:t>Consequently, because you can usually only inherit from one abstract class (in most statically typed OO languages that is... exceptions include C++) but be able to implement multiple interfaces, it allows you to construct objects in a strictly </a:t>
            </a:r>
            <a:r>
              <a:rPr lang="en-US" sz="1200" b="0" i="1" kern="1200" dirty="0">
                <a:solidFill>
                  <a:schemeClr val="tx1"/>
                </a:solidFill>
                <a:effectLst/>
                <a:latin typeface="+mn-lt"/>
                <a:ea typeface="+mn-ea"/>
                <a:cs typeface="+mn-cs"/>
              </a:rPr>
              <a:t>as required</a:t>
            </a:r>
            <a:r>
              <a:rPr lang="en-US" sz="1200" b="0" i="0" kern="1200" dirty="0">
                <a:solidFill>
                  <a:schemeClr val="tx1"/>
                </a:solidFill>
                <a:effectLst/>
                <a:latin typeface="+mn-lt"/>
                <a:ea typeface="+mn-ea"/>
                <a:cs typeface="+mn-cs"/>
              </a:rPr>
              <a:t> basis.</a:t>
            </a:r>
          </a:p>
          <a:p>
            <a:endParaRPr lang="en-US" dirty="0"/>
          </a:p>
          <a:p>
            <a:r>
              <a:rPr lang="en-US" dirty="0"/>
              <a:t>If you really need the inheritance , the base class can always implement the interface</a:t>
            </a:r>
          </a:p>
        </p:txBody>
      </p:sp>
      <p:sp>
        <p:nvSpPr>
          <p:cNvPr id="4" name="Slide Number Placeholder 3"/>
          <p:cNvSpPr>
            <a:spLocks noGrp="1"/>
          </p:cNvSpPr>
          <p:nvPr>
            <p:ph type="sldNum" sz="quarter" idx="10"/>
          </p:nvPr>
        </p:nvSpPr>
        <p:spPr/>
        <p:txBody>
          <a:bodyPr/>
          <a:lstStyle/>
          <a:p>
            <a:fld id="{2DB1139D-5AC7-4B0B-A715-E40E0591EF82}" type="slidenum">
              <a:rPr lang="nl-NL" smtClean="0"/>
              <a:t>154</a:t>
            </a:fld>
            <a:endParaRPr lang="nl-NL"/>
          </a:p>
        </p:txBody>
      </p:sp>
    </p:spTree>
    <p:extLst>
      <p:ext uri="{BB962C8B-B14F-4D97-AF65-F5344CB8AC3E}">
        <p14:creationId xmlns:p14="http://schemas.microsoft.com/office/powerpoint/2010/main" val="2275592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hlinkClick r:id="rId3"/>
              </a:rPr>
              <a:t>Nested </a:t>
            </a:r>
            <a:r>
              <a:rPr lang="en-US" sz="1200" u="none" strike="noStrike" kern="1200" dirty="0" err="1">
                <a:solidFill>
                  <a:schemeClr val="tx1"/>
                </a:solidFill>
                <a:effectLst/>
                <a:latin typeface="+mn-lt"/>
                <a:ea typeface="+mn-ea"/>
                <a:cs typeface="+mn-cs"/>
                <a:hlinkClick r:id="rId3"/>
              </a:rPr>
              <a:t>Types</a:t>
            </a:r>
            <a:r>
              <a:rPr lang="en-US" dirty="0" err="1">
                <a:effectLst/>
              </a:rPr>
              <a:t>Nested</a:t>
            </a:r>
            <a:r>
              <a:rPr lang="en-US" dirty="0">
                <a:effectLst/>
              </a:rPr>
              <a:t> types are types declared within another type. Nested types are often used to describe objects that are used only by the types that contain them.</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a:t>
            </a:fld>
            <a:endParaRPr lang="nl-NL"/>
          </a:p>
        </p:txBody>
      </p:sp>
    </p:spTree>
    <p:extLst>
      <p:ext uri="{BB962C8B-B14F-4D97-AF65-F5344CB8AC3E}">
        <p14:creationId xmlns:p14="http://schemas.microsoft.com/office/powerpoint/2010/main" val="36115145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Abstractions are usually implemented as abstract classes or interfaces, and they come with a well-defined set of reference documentation describing the required semantics of the types implementing the contract. </a:t>
            </a:r>
          </a:p>
          <a:p>
            <a:pPr fontAlgn="base"/>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Interfaces allow you to get the benefits of polymorphism without requiring that you fit everything into one singly-inherited family of classes</a:t>
            </a:r>
          </a:p>
          <a:p>
            <a:pPr fontAlgn="base"/>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155</a:t>
            </a:fld>
            <a:endParaRPr lang="nl-NL"/>
          </a:p>
        </p:txBody>
      </p:sp>
    </p:spTree>
    <p:extLst>
      <p:ext uri="{BB962C8B-B14F-4D97-AF65-F5344CB8AC3E}">
        <p14:creationId xmlns:p14="http://schemas.microsoft.com/office/powerpoint/2010/main" val="1435306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Abstractions are usually implemented as abstract classes or interfaces, and they come with a well-defined set of reference documentation describing the required semantics of the types implementing the contract. </a:t>
            </a:r>
          </a:p>
          <a:p>
            <a:pPr fontAlgn="base"/>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It demonstrates that different types of animals can be treated the same way, but behave differently.</a:t>
            </a:r>
          </a:p>
          <a:p>
            <a:pPr fontAlgn="base"/>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156</a:t>
            </a:fld>
            <a:endParaRPr lang="nl-NL"/>
          </a:p>
        </p:txBody>
      </p:sp>
    </p:spTree>
    <p:extLst>
      <p:ext uri="{BB962C8B-B14F-4D97-AF65-F5344CB8AC3E}">
        <p14:creationId xmlns:p14="http://schemas.microsoft.com/office/powerpoint/2010/main" val="2638124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principle to grasp and apply.</a:t>
            </a:r>
          </a:p>
          <a:p>
            <a:r>
              <a:rPr lang="en-US" dirty="0"/>
              <a:t>Huge reward.</a:t>
            </a:r>
          </a:p>
          <a:p>
            <a:endParaRPr lang="en-US" dirty="0"/>
          </a:p>
          <a:p>
            <a:r>
              <a:rPr lang="en-US" dirty="0"/>
              <a:t>This principle alone assures clean code IMO.</a:t>
            </a:r>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165</a:t>
            </a:fld>
            <a:endParaRPr lang="nl-NL"/>
          </a:p>
        </p:txBody>
      </p:sp>
    </p:spTree>
    <p:extLst>
      <p:ext uri="{BB962C8B-B14F-4D97-AF65-F5344CB8AC3E}">
        <p14:creationId xmlns:p14="http://schemas.microsoft.com/office/powerpoint/2010/main" val="31860730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is that you write code for new features in new classes.</a:t>
            </a:r>
          </a:p>
          <a:p>
            <a:r>
              <a:rPr lang="en-US" dirty="0"/>
              <a:t>Old classes are only modified for </a:t>
            </a:r>
            <a:r>
              <a:rPr lang="en-US" dirty="0" err="1"/>
              <a:t>bugfixing</a:t>
            </a:r>
            <a:r>
              <a:rPr lang="en-US" dirty="0"/>
              <a:t>.</a:t>
            </a:r>
          </a:p>
          <a:p>
            <a:r>
              <a:rPr lang="en-US" dirty="0"/>
              <a:t>This way, you avoid breaking old functionality while writing new one.</a:t>
            </a:r>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168</a:t>
            </a:fld>
            <a:endParaRPr lang="nl-NL"/>
          </a:p>
        </p:txBody>
      </p:sp>
    </p:spTree>
    <p:extLst>
      <p:ext uri="{BB962C8B-B14F-4D97-AF65-F5344CB8AC3E}">
        <p14:creationId xmlns:p14="http://schemas.microsoft.com/office/powerpoint/2010/main" val="185179527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is that you write code for new features in new classes.</a:t>
            </a:r>
          </a:p>
          <a:p>
            <a:r>
              <a:rPr lang="en-US" dirty="0"/>
              <a:t>Old classes are only modified for </a:t>
            </a:r>
            <a:r>
              <a:rPr lang="en-US" dirty="0" err="1"/>
              <a:t>bugfixing</a:t>
            </a:r>
            <a:r>
              <a:rPr lang="en-US" dirty="0"/>
              <a:t>.</a:t>
            </a:r>
          </a:p>
          <a:p>
            <a:r>
              <a:rPr lang="en-US" dirty="0"/>
              <a:t>This way, you avoid breaking old functionality while writing new one.</a:t>
            </a:r>
            <a:endParaRPr lang="ro-RO" dirty="0"/>
          </a:p>
          <a:p>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169</a:t>
            </a:fld>
            <a:endParaRPr lang="nl-NL"/>
          </a:p>
        </p:txBody>
      </p:sp>
    </p:spTree>
    <p:extLst>
      <p:ext uri="{BB962C8B-B14F-4D97-AF65-F5344CB8AC3E}">
        <p14:creationId xmlns:p14="http://schemas.microsoft.com/office/powerpoint/2010/main" val="229155263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is that you write code for new features in new classes.</a:t>
            </a:r>
          </a:p>
          <a:p>
            <a:r>
              <a:rPr lang="en-US" dirty="0"/>
              <a:t>Old classes are only modified for </a:t>
            </a:r>
            <a:r>
              <a:rPr lang="en-US" dirty="0" err="1"/>
              <a:t>bugfixing</a:t>
            </a:r>
            <a:r>
              <a:rPr lang="en-US" dirty="0"/>
              <a:t>.</a:t>
            </a:r>
          </a:p>
          <a:p>
            <a:r>
              <a:rPr lang="en-US" dirty="0"/>
              <a:t>This way, you avoid breaking old functionality while writing new one.</a:t>
            </a:r>
            <a:endParaRPr lang="ro-RO" dirty="0"/>
          </a:p>
          <a:p>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170</a:t>
            </a:fld>
            <a:endParaRPr lang="nl-NL"/>
          </a:p>
        </p:txBody>
      </p:sp>
    </p:spTree>
    <p:extLst>
      <p:ext uri="{BB962C8B-B14F-4D97-AF65-F5344CB8AC3E}">
        <p14:creationId xmlns:p14="http://schemas.microsoft.com/office/powerpoint/2010/main" val="382798127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Inheritance.</a:t>
            </a:r>
          </a:p>
          <a:p>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172</a:t>
            </a:fld>
            <a:endParaRPr lang="nl-NL"/>
          </a:p>
        </p:txBody>
      </p:sp>
    </p:spTree>
    <p:extLst>
      <p:ext uri="{BB962C8B-B14F-4D97-AF65-F5344CB8AC3E}">
        <p14:creationId xmlns:p14="http://schemas.microsoft.com/office/powerpoint/2010/main" val="20390743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a SRP for interfaces.</a:t>
            </a:r>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179</a:t>
            </a:fld>
            <a:endParaRPr lang="nl-NL"/>
          </a:p>
        </p:txBody>
      </p:sp>
    </p:spTree>
    <p:extLst>
      <p:ext uri="{BB962C8B-B14F-4D97-AF65-F5344CB8AC3E}">
        <p14:creationId xmlns:p14="http://schemas.microsoft.com/office/powerpoint/2010/main" val="12278978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“Use interfaces”. (Or abstract classes.)</a:t>
            </a:r>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185</a:t>
            </a:fld>
            <a:endParaRPr lang="nl-NL"/>
          </a:p>
        </p:txBody>
      </p:sp>
    </p:spTree>
    <p:extLst>
      <p:ext uri="{BB962C8B-B14F-4D97-AF65-F5344CB8AC3E}">
        <p14:creationId xmlns:p14="http://schemas.microsoft.com/office/powerpoint/2010/main" val="37682448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directly interact with the wiring in your home when you plug in a lamp.</a:t>
            </a:r>
          </a:p>
          <a:p>
            <a:r>
              <a:rPr lang="en-US" dirty="0"/>
              <a:t>You only use an </a:t>
            </a:r>
            <a:r>
              <a:rPr lang="en-US" dirty="0" err="1"/>
              <a:t>abtraction</a:t>
            </a:r>
            <a:r>
              <a:rPr lang="en-US" dirty="0"/>
              <a:t>. (</a:t>
            </a:r>
            <a:r>
              <a:rPr lang="en-US"/>
              <a:t>power socket)</a:t>
            </a:r>
            <a:endParaRPr lang="ro-RO" dirty="0"/>
          </a:p>
        </p:txBody>
      </p:sp>
      <p:sp>
        <p:nvSpPr>
          <p:cNvPr id="4" name="Slide Number Placeholder 3"/>
          <p:cNvSpPr>
            <a:spLocks noGrp="1"/>
          </p:cNvSpPr>
          <p:nvPr>
            <p:ph type="sldNum" sz="quarter" idx="10"/>
          </p:nvPr>
        </p:nvSpPr>
        <p:spPr/>
        <p:txBody>
          <a:bodyPr/>
          <a:lstStyle/>
          <a:p>
            <a:fld id="{2DB1139D-5AC7-4B0B-A715-E40E0591EF82}" type="slidenum">
              <a:rPr lang="nl-NL" smtClean="0"/>
              <a:t>186</a:t>
            </a:fld>
            <a:endParaRPr lang="nl-NL"/>
          </a:p>
        </p:txBody>
      </p:sp>
    </p:spTree>
    <p:extLst>
      <p:ext uri="{BB962C8B-B14F-4D97-AF65-F5344CB8AC3E}">
        <p14:creationId xmlns:p14="http://schemas.microsoft.com/office/powerpoint/2010/main" val="899409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3"/>
              </a:rPr>
              <a:t>static</a:t>
            </a:r>
            <a:r>
              <a:rPr lang="en-US" sz="1200" b="0" i="0" kern="1200" dirty="0">
                <a:solidFill>
                  <a:schemeClr val="tx1"/>
                </a:solidFill>
                <a:effectLst/>
                <a:latin typeface="+mn-lt"/>
                <a:ea typeface="+mn-ea"/>
                <a:cs typeface="+mn-cs"/>
              </a:rPr>
              <a:t> class is basically the same as a non-static class, but there is one difference: a static class cannot be instantiated. In other words, you cannot use the </a:t>
            </a:r>
            <a:r>
              <a:rPr lang="en-US" sz="1200" b="0" i="0" u="none" strike="noStrike" kern="1200" dirty="0">
                <a:solidFill>
                  <a:schemeClr val="tx1"/>
                </a:solidFill>
                <a:effectLst/>
                <a:latin typeface="+mn-lt"/>
                <a:ea typeface="+mn-ea"/>
                <a:cs typeface="+mn-cs"/>
                <a:hlinkClick r:id="rId4"/>
              </a:rPr>
              <a:t>new</a:t>
            </a:r>
            <a:r>
              <a:rPr lang="en-US" sz="1200" b="0" i="0" kern="1200" dirty="0">
                <a:solidFill>
                  <a:schemeClr val="tx1"/>
                </a:solidFill>
                <a:effectLst/>
                <a:latin typeface="+mn-lt"/>
                <a:ea typeface="+mn-ea"/>
                <a:cs typeface="+mn-cs"/>
              </a:rPr>
              <a:t> keyword to create a variable of the class type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a:t>
            </a:fld>
            <a:endParaRPr lang="nl-NL"/>
          </a:p>
        </p:txBody>
      </p:sp>
    </p:spTree>
    <p:extLst>
      <p:ext uri="{BB962C8B-B14F-4D97-AF65-F5344CB8AC3E}">
        <p14:creationId xmlns:p14="http://schemas.microsoft.com/office/powerpoint/2010/main" val="37954001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189</a:t>
            </a:fld>
            <a:endParaRPr lang="nl-NL"/>
          </a:p>
        </p:txBody>
      </p:sp>
    </p:spTree>
    <p:extLst>
      <p:ext uri="{BB962C8B-B14F-4D97-AF65-F5344CB8AC3E}">
        <p14:creationId xmlns:p14="http://schemas.microsoft.com/office/powerpoint/2010/main" val="22536724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190</a:t>
            </a:fld>
            <a:endParaRPr lang="nl-NL"/>
          </a:p>
        </p:txBody>
      </p:sp>
    </p:spTree>
    <p:extLst>
      <p:ext uri="{BB962C8B-B14F-4D97-AF65-F5344CB8AC3E}">
        <p14:creationId xmlns:p14="http://schemas.microsoft.com/office/powerpoint/2010/main" val="357928111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191</a:t>
            </a:fld>
            <a:endParaRPr lang="nl-NL"/>
          </a:p>
        </p:txBody>
      </p:sp>
    </p:spTree>
    <p:extLst>
      <p:ext uri="{BB962C8B-B14F-4D97-AF65-F5344CB8AC3E}">
        <p14:creationId xmlns:p14="http://schemas.microsoft.com/office/powerpoint/2010/main" val="27153990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192</a:t>
            </a:fld>
            <a:endParaRPr lang="nl-NL"/>
          </a:p>
        </p:txBody>
      </p:sp>
    </p:spTree>
    <p:extLst>
      <p:ext uri="{BB962C8B-B14F-4D97-AF65-F5344CB8AC3E}">
        <p14:creationId xmlns:p14="http://schemas.microsoft.com/office/powerpoint/2010/main" val="13928025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193</a:t>
            </a:fld>
            <a:endParaRPr lang="nl-NL"/>
          </a:p>
        </p:txBody>
      </p:sp>
    </p:spTree>
    <p:extLst>
      <p:ext uri="{BB962C8B-B14F-4D97-AF65-F5344CB8AC3E}">
        <p14:creationId xmlns:p14="http://schemas.microsoft.com/office/powerpoint/2010/main" val="241111570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194</a:t>
            </a:fld>
            <a:endParaRPr lang="nl-NL"/>
          </a:p>
        </p:txBody>
      </p:sp>
    </p:spTree>
    <p:extLst>
      <p:ext uri="{BB962C8B-B14F-4D97-AF65-F5344CB8AC3E}">
        <p14:creationId xmlns:p14="http://schemas.microsoft.com/office/powerpoint/2010/main" val="260659879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195</a:t>
            </a:fld>
            <a:endParaRPr lang="nl-NL"/>
          </a:p>
        </p:txBody>
      </p:sp>
    </p:spTree>
    <p:extLst>
      <p:ext uri="{BB962C8B-B14F-4D97-AF65-F5344CB8AC3E}">
        <p14:creationId xmlns:p14="http://schemas.microsoft.com/office/powerpoint/2010/main" val="234573139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196</a:t>
            </a:fld>
            <a:endParaRPr lang="nl-NL"/>
          </a:p>
        </p:txBody>
      </p:sp>
    </p:spTree>
    <p:extLst>
      <p:ext uri="{BB962C8B-B14F-4D97-AF65-F5344CB8AC3E}">
        <p14:creationId xmlns:p14="http://schemas.microsoft.com/office/powerpoint/2010/main" val="20977615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5113" lvl="1" indent="0">
              <a:buNone/>
            </a:pPr>
            <a:r>
              <a:rPr lang="en-US" dirty="0"/>
              <a:t>The DRY principle states that every piece of knowledge must have a single, unambiguous, authoritative representation within a system.</a:t>
            </a:r>
          </a:p>
          <a:p>
            <a:pPr marL="265113" lvl="1" indent="0">
              <a:buNone/>
            </a:pPr>
            <a:endParaRPr lang="en-US" dirty="0"/>
          </a:p>
          <a:p>
            <a:pPr marL="265113" lvl="1" indent="0">
              <a:buNone/>
            </a:pPr>
            <a:r>
              <a:rPr lang="en-US" dirty="0"/>
              <a:t>In other words : elimination of repeatable code</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197</a:t>
            </a:fld>
            <a:endParaRPr lang="nl-NL"/>
          </a:p>
        </p:txBody>
      </p:sp>
    </p:spTree>
    <p:extLst>
      <p:ext uri="{BB962C8B-B14F-4D97-AF65-F5344CB8AC3E}">
        <p14:creationId xmlns:p14="http://schemas.microsoft.com/office/powerpoint/2010/main" val="25385735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198</a:t>
            </a:fld>
            <a:endParaRPr lang="nl-NL"/>
          </a:p>
        </p:txBody>
      </p:sp>
    </p:spTree>
    <p:extLst>
      <p:ext uri="{BB962C8B-B14F-4D97-AF65-F5344CB8AC3E}">
        <p14:creationId xmlns:p14="http://schemas.microsoft.com/office/powerpoint/2010/main" val="720142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3"/>
              </a:rPr>
              <a:t>static</a:t>
            </a:r>
            <a:r>
              <a:rPr lang="en-US" sz="1200" b="0" i="0" kern="1200" dirty="0">
                <a:solidFill>
                  <a:schemeClr val="tx1"/>
                </a:solidFill>
                <a:effectLst/>
                <a:latin typeface="+mn-lt"/>
                <a:ea typeface="+mn-ea"/>
                <a:cs typeface="+mn-cs"/>
              </a:rPr>
              <a:t> class is basically the same as a non-static class, but there is one difference: a static class cannot be instantiated. In other words, you cannot use the </a:t>
            </a:r>
            <a:r>
              <a:rPr lang="en-US" sz="1200" b="0" i="0" u="none" strike="noStrike" kern="1200" dirty="0">
                <a:solidFill>
                  <a:schemeClr val="tx1"/>
                </a:solidFill>
                <a:effectLst/>
                <a:latin typeface="+mn-lt"/>
                <a:ea typeface="+mn-ea"/>
                <a:cs typeface="+mn-cs"/>
                <a:hlinkClick r:id="rId4"/>
              </a:rPr>
              <a:t>new</a:t>
            </a:r>
            <a:r>
              <a:rPr lang="en-US" sz="1200" b="0" i="0" kern="1200" dirty="0">
                <a:solidFill>
                  <a:schemeClr val="tx1"/>
                </a:solidFill>
                <a:effectLst/>
                <a:latin typeface="+mn-lt"/>
                <a:ea typeface="+mn-ea"/>
                <a:cs typeface="+mn-cs"/>
              </a:rPr>
              <a:t> keyword to create a variable of the class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Because there is no instance variable, you access the members of a static class by using the class name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if you have a static class that is named </a:t>
            </a:r>
            <a:r>
              <a:rPr lang="en-US" dirty="0" err="1"/>
              <a:t>UtilityClass</a:t>
            </a:r>
            <a:r>
              <a:rPr lang="en-US" sz="1200" b="0" i="0" kern="1200" dirty="0">
                <a:solidFill>
                  <a:schemeClr val="tx1"/>
                </a:solidFill>
                <a:effectLst/>
                <a:latin typeface="+mn-lt"/>
                <a:ea typeface="+mn-ea"/>
                <a:cs typeface="+mn-cs"/>
              </a:rPr>
              <a:t> that has a public method named </a:t>
            </a:r>
            <a:r>
              <a:rPr lang="en-US" dirty="0" err="1"/>
              <a:t>MethodA</a:t>
            </a:r>
            <a:r>
              <a:rPr lang="en-US" sz="1200" b="0" i="0" kern="1200" dirty="0">
                <a:solidFill>
                  <a:schemeClr val="tx1"/>
                </a:solidFill>
                <a:effectLst/>
                <a:latin typeface="+mn-lt"/>
                <a:ea typeface="+mn-ea"/>
                <a:cs typeface="+mn-cs"/>
              </a:rPr>
              <a:t>, you call the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in the .NET Framework Class Library, the static </a:t>
            </a:r>
            <a:r>
              <a:rPr lang="en-US" sz="1200" b="0" i="0" u="none" strike="noStrike" kern="1200" dirty="0" err="1">
                <a:solidFill>
                  <a:schemeClr val="tx1"/>
                </a:solidFill>
                <a:effectLst/>
                <a:latin typeface="+mn-lt"/>
                <a:ea typeface="+mn-ea"/>
                <a:cs typeface="+mn-cs"/>
                <a:hlinkClick r:id="rId5"/>
              </a:rPr>
              <a:t>System.Math</a:t>
            </a:r>
            <a:r>
              <a:rPr lang="en-US" sz="1200" b="0" i="0" kern="1200" dirty="0">
                <a:solidFill>
                  <a:schemeClr val="tx1"/>
                </a:solidFill>
                <a:effectLst/>
                <a:latin typeface="+mn-lt"/>
                <a:ea typeface="+mn-ea"/>
                <a:cs typeface="+mn-cs"/>
              </a:rPr>
              <a:t> class contains methods that perform mathematical operations, without any requirement to store or retrieve data that is unique to a particular instance of the </a:t>
            </a:r>
            <a:r>
              <a:rPr lang="en-US" sz="1200" b="0" i="0" u="none" strike="noStrike" kern="1200" dirty="0">
                <a:solidFill>
                  <a:schemeClr val="tx1"/>
                </a:solidFill>
                <a:effectLst/>
                <a:latin typeface="+mn-lt"/>
                <a:ea typeface="+mn-ea"/>
                <a:cs typeface="+mn-cs"/>
                <a:hlinkClick r:id="rId5"/>
              </a:rPr>
              <a:t>Math</a:t>
            </a:r>
            <a:r>
              <a:rPr lang="en-US" sz="1200" b="0" i="0" kern="1200" dirty="0">
                <a:solidFill>
                  <a:schemeClr val="tx1"/>
                </a:solidFill>
                <a:effectLst/>
                <a:latin typeface="+mn-lt"/>
                <a:ea typeface="+mn-ea"/>
                <a:cs typeface="+mn-cs"/>
              </a:rPr>
              <a:t> class. That is, you apply the members of the class by specifying the class name and the method name, as shown in the following example.</a:t>
            </a:r>
            <a:endParaRPr lang="en-US" dirty="0"/>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a:t>
            </a:fld>
            <a:endParaRPr lang="nl-NL"/>
          </a:p>
        </p:txBody>
      </p:sp>
    </p:spTree>
    <p:extLst>
      <p:ext uri="{BB962C8B-B14F-4D97-AF65-F5344CB8AC3E}">
        <p14:creationId xmlns:p14="http://schemas.microsoft.com/office/powerpoint/2010/main" val="33138888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5113" lvl="1" indent="0">
              <a:buNone/>
            </a:pPr>
            <a:r>
              <a:rPr lang="en-US" dirty="0"/>
              <a:t>You should keep your system as simple as possible, because the simpler your application is, the easier it is to maintain.</a:t>
            </a:r>
          </a:p>
          <a:p>
            <a:pPr marL="265113" lvl="1" indent="0">
              <a:buNone/>
            </a:pPr>
            <a:r>
              <a:rPr lang="en-US" dirty="0"/>
              <a:t>In other words : elimination of repeatable code</a:t>
            </a:r>
          </a:p>
          <a:p>
            <a:pPr marL="265113" lvl="1" indent="0">
              <a:buNone/>
            </a:pPr>
            <a:endParaRPr lang="en-US" dirty="0"/>
          </a:p>
          <a:p>
            <a:pPr marL="265113" lvl="1" indent="0">
              <a:buNone/>
            </a:pPr>
            <a:endParaRPr lang="en-US" dirty="0"/>
          </a:p>
          <a:p>
            <a:pPr marL="265113" lvl="1" indent="0">
              <a:buNone/>
            </a:pPr>
            <a:endParaRPr lang="en-US" dirty="0"/>
          </a:p>
          <a:p>
            <a:pPr marL="265113" lvl="1" indent="0">
              <a:buNone/>
            </a:pPr>
            <a:r>
              <a:rPr lang="en-US" dirty="0"/>
              <a:t>Simplicity allows us to read and understand the source code more easily, and the ability to reason about the source code is vital for further development.</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199</a:t>
            </a:fld>
            <a:endParaRPr lang="nl-NL"/>
          </a:p>
        </p:txBody>
      </p:sp>
    </p:spTree>
    <p:extLst>
      <p:ext uri="{BB962C8B-B14F-4D97-AF65-F5344CB8AC3E}">
        <p14:creationId xmlns:p14="http://schemas.microsoft.com/office/powerpoint/2010/main" val="32841500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200</a:t>
            </a:fld>
            <a:endParaRPr lang="nl-NL"/>
          </a:p>
        </p:txBody>
      </p:sp>
    </p:spTree>
    <p:extLst>
      <p:ext uri="{BB962C8B-B14F-4D97-AF65-F5344CB8AC3E}">
        <p14:creationId xmlns:p14="http://schemas.microsoft.com/office/powerpoint/2010/main" val="33383440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201</a:t>
            </a:fld>
            <a:endParaRPr lang="nl-NL"/>
          </a:p>
        </p:txBody>
      </p:sp>
    </p:spTree>
    <p:extLst>
      <p:ext uri="{BB962C8B-B14F-4D97-AF65-F5344CB8AC3E}">
        <p14:creationId xmlns:p14="http://schemas.microsoft.com/office/powerpoint/2010/main" val="29404205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202</a:t>
            </a:fld>
            <a:endParaRPr lang="nl-NL"/>
          </a:p>
        </p:txBody>
      </p:sp>
    </p:spTree>
    <p:extLst>
      <p:ext uri="{BB962C8B-B14F-4D97-AF65-F5344CB8AC3E}">
        <p14:creationId xmlns:p14="http://schemas.microsoft.com/office/powerpoint/2010/main" val="73175641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software developers can write code that works. Creating code that works and is as simple as possible – that is the true challenge.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203</a:t>
            </a:fld>
            <a:endParaRPr lang="nl-NL"/>
          </a:p>
        </p:txBody>
      </p:sp>
    </p:spTree>
    <p:extLst>
      <p:ext uri="{BB962C8B-B14F-4D97-AF65-F5344CB8AC3E}">
        <p14:creationId xmlns:p14="http://schemas.microsoft.com/office/powerpoint/2010/main" val="6837719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software developers can write code that works. Creating code that works and is as simple as possible – that is the true challenge.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204</a:t>
            </a:fld>
            <a:endParaRPr lang="nl-NL"/>
          </a:p>
        </p:txBody>
      </p:sp>
    </p:spTree>
    <p:extLst>
      <p:ext uri="{BB962C8B-B14F-4D97-AF65-F5344CB8AC3E}">
        <p14:creationId xmlns:p14="http://schemas.microsoft.com/office/powerpoint/2010/main" val="270273519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software developers can write code that works. Creating code that works and is as simple as possible – that is the true challenge.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205</a:t>
            </a:fld>
            <a:endParaRPr lang="nl-NL"/>
          </a:p>
        </p:txBody>
      </p:sp>
    </p:spTree>
    <p:extLst>
      <p:ext uri="{BB962C8B-B14F-4D97-AF65-F5344CB8AC3E}">
        <p14:creationId xmlns:p14="http://schemas.microsoft.com/office/powerpoint/2010/main" val="21295663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software developers can write code that works. Creating code that works and is as simple as possible – that is the true challenge.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206</a:t>
            </a:fld>
            <a:endParaRPr lang="nl-NL"/>
          </a:p>
        </p:txBody>
      </p:sp>
    </p:spTree>
    <p:extLst>
      <p:ext uri="{BB962C8B-B14F-4D97-AF65-F5344CB8AC3E}">
        <p14:creationId xmlns:p14="http://schemas.microsoft.com/office/powerpoint/2010/main" val="302056266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chances are you end up investing money in a feature that no one actually needs. Not only will you loose time spent on its development, but you will also increase the total cost of owning of you code base, because the more features a software contains, the more effort it takes to maintain it.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207</a:t>
            </a:fld>
            <a:endParaRPr lang="nl-NL"/>
          </a:p>
        </p:txBody>
      </p:sp>
    </p:spTree>
    <p:extLst>
      <p:ext uri="{BB962C8B-B14F-4D97-AF65-F5344CB8AC3E}">
        <p14:creationId xmlns:p14="http://schemas.microsoft.com/office/powerpoint/2010/main" val="42087624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chances are you end up investing money in a feature that no one actually needs. Not only will you loose time spent on its development, but you will also increase the total cost of owning of you code base, because the more features a software contains, the more effort it takes to maintain it.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208</a:t>
            </a:fld>
            <a:endParaRPr lang="nl-NL"/>
          </a:p>
        </p:txBody>
      </p:sp>
    </p:spTree>
    <p:extLst>
      <p:ext uri="{BB962C8B-B14F-4D97-AF65-F5344CB8AC3E}">
        <p14:creationId xmlns:p14="http://schemas.microsoft.com/office/powerpoint/2010/main" val="669510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3"/>
              </a:rPr>
              <a:t>static</a:t>
            </a:r>
            <a:r>
              <a:rPr lang="en-US" sz="1200" b="0" i="0" kern="1200" dirty="0">
                <a:solidFill>
                  <a:schemeClr val="tx1"/>
                </a:solidFill>
                <a:effectLst/>
                <a:latin typeface="+mn-lt"/>
                <a:ea typeface="+mn-ea"/>
                <a:cs typeface="+mn-cs"/>
              </a:rPr>
              <a:t> class is basically the same as a non-static class, but there is one difference: a static class cannot be instantiated. In other words, you cannot use the </a:t>
            </a:r>
            <a:r>
              <a:rPr lang="en-US" sz="1200" b="0" i="0" u="none" strike="noStrike" kern="1200" dirty="0">
                <a:solidFill>
                  <a:schemeClr val="tx1"/>
                </a:solidFill>
                <a:effectLst/>
                <a:latin typeface="+mn-lt"/>
                <a:ea typeface="+mn-ea"/>
                <a:cs typeface="+mn-cs"/>
                <a:hlinkClick r:id="rId4"/>
              </a:rPr>
              <a:t>new</a:t>
            </a:r>
            <a:r>
              <a:rPr lang="en-US" sz="1200" b="0" i="0" kern="1200" dirty="0">
                <a:solidFill>
                  <a:schemeClr val="tx1"/>
                </a:solidFill>
                <a:effectLst/>
                <a:latin typeface="+mn-lt"/>
                <a:ea typeface="+mn-ea"/>
                <a:cs typeface="+mn-cs"/>
              </a:rPr>
              <a:t> keyword to create a variable of the class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Because there is no instance variable, you access the members of a static class by using the class name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if you have a static class that is named </a:t>
            </a:r>
            <a:r>
              <a:rPr lang="en-US" dirty="0" err="1"/>
              <a:t>UtilityClass</a:t>
            </a:r>
            <a:r>
              <a:rPr lang="en-US" sz="1200" b="0" i="0" kern="1200" dirty="0">
                <a:solidFill>
                  <a:schemeClr val="tx1"/>
                </a:solidFill>
                <a:effectLst/>
                <a:latin typeface="+mn-lt"/>
                <a:ea typeface="+mn-ea"/>
                <a:cs typeface="+mn-cs"/>
              </a:rPr>
              <a:t> that has a public method named </a:t>
            </a:r>
            <a:r>
              <a:rPr lang="en-US" dirty="0" err="1"/>
              <a:t>MethodA</a:t>
            </a:r>
            <a:r>
              <a:rPr lang="en-US" sz="1200" b="0" i="0" kern="1200" dirty="0">
                <a:solidFill>
                  <a:schemeClr val="tx1"/>
                </a:solidFill>
                <a:effectLst/>
                <a:latin typeface="+mn-lt"/>
                <a:ea typeface="+mn-ea"/>
                <a:cs typeface="+mn-cs"/>
              </a:rPr>
              <a:t>, you call the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in the .NET Framework Class Library, the static </a:t>
            </a:r>
            <a:r>
              <a:rPr lang="en-US" sz="1200" b="0" i="0" u="none" strike="noStrike" kern="1200" dirty="0" err="1">
                <a:solidFill>
                  <a:schemeClr val="tx1"/>
                </a:solidFill>
                <a:effectLst/>
                <a:latin typeface="+mn-lt"/>
                <a:ea typeface="+mn-ea"/>
                <a:cs typeface="+mn-cs"/>
                <a:hlinkClick r:id="rId5"/>
              </a:rPr>
              <a:t>System.Math</a:t>
            </a:r>
            <a:r>
              <a:rPr lang="en-US" sz="1200" b="0" i="0" kern="1200" dirty="0">
                <a:solidFill>
                  <a:schemeClr val="tx1"/>
                </a:solidFill>
                <a:effectLst/>
                <a:latin typeface="+mn-lt"/>
                <a:ea typeface="+mn-ea"/>
                <a:cs typeface="+mn-cs"/>
              </a:rPr>
              <a:t> class contains methods that perform mathematical operations, without any requirement to store or retrieve data that is unique to a particular instance of the </a:t>
            </a:r>
            <a:r>
              <a:rPr lang="en-US" sz="1200" b="0" i="0" u="none" strike="noStrike" kern="1200" dirty="0">
                <a:solidFill>
                  <a:schemeClr val="tx1"/>
                </a:solidFill>
                <a:effectLst/>
                <a:latin typeface="+mn-lt"/>
                <a:ea typeface="+mn-ea"/>
                <a:cs typeface="+mn-cs"/>
                <a:hlinkClick r:id="rId5"/>
              </a:rPr>
              <a:t>Math</a:t>
            </a:r>
            <a:r>
              <a:rPr lang="en-US" sz="1200" b="0" i="0" kern="1200" dirty="0">
                <a:solidFill>
                  <a:schemeClr val="tx1"/>
                </a:solidFill>
                <a:effectLst/>
                <a:latin typeface="+mn-lt"/>
                <a:ea typeface="+mn-ea"/>
                <a:cs typeface="+mn-cs"/>
              </a:rPr>
              <a:t> class. That is, you apply the members of the class by specifying the class name and the method name, as shown in the following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Creating a static class is therefore basically the same as creating a class that contains only static members and a private constructor. A private constructor prevents the class from being instantiated. The advantage of using a static class is that the compiler can check to make sure that no instance members are accidentally added. The compiler will guarantee that instances of this class cannot be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Static classes are sealed and therefore cannot be inherited. They cannot inherit from any class except </a:t>
            </a:r>
            <a:r>
              <a:rPr lang="en-US" sz="1200" b="0" i="0" u="none" strike="noStrike" kern="1200" dirty="0">
                <a:solidFill>
                  <a:schemeClr val="tx1"/>
                </a:solidFill>
                <a:effectLst/>
                <a:latin typeface="+mn-lt"/>
                <a:ea typeface="+mn-ea"/>
                <a:cs typeface="+mn-cs"/>
                <a:hlinkClick r:id="rId6"/>
              </a:rPr>
              <a:t>Object</a:t>
            </a:r>
            <a:r>
              <a:rPr lang="en-US" sz="1200" b="0" i="0" kern="1200" dirty="0">
                <a:solidFill>
                  <a:schemeClr val="tx1"/>
                </a:solidFill>
                <a:effectLst/>
                <a:latin typeface="+mn-lt"/>
                <a:ea typeface="+mn-ea"/>
                <a:cs typeface="+mn-cs"/>
              </a:rPr>
              <a:t>. Static classes cannot contain an instance constructor; however, they can contain a static constructor. Non-static classes should also define a static constructor if the class contains static members that require non-trivial initialization.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23</a:t>
            </a:fld>
            <a:endParaRPr lang="nl-NL"/>
          </a:p>
        </p:txBody>
      </p:sp>
    </p:spTree>
    <p:extLst>
      <p:ext uri="{BB962C8B-B14F-4D97-AF65-F5344CB8AC3E}">
        <p14:creationId xmlns:p14="http://schemas.microsoft.com/office/powerpoint/2010/main" val="211635894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chances are you end up investing money in a feature that no one actually needs. Not only will you loose time spent on its development, but you will also increase the total cost of owning of you code base, because the more features a software contains, the more effort it takes to maintain it.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209</a:t>
            </a:fld>
            <a:endParaRPr lang="nl-NL"/>
          </a:p>
        </p:txBody>
      </p:sp>
    </p:spTree>
    <p:extLst>
      <p:ext uri="{BB962C8B-B14F-4D97-AF65-F5344CB8AC3E}">
        <p14:creationId xmlns:p14="http://schemas.microsoft.com/office/powerpoint/2010/main" val="38739392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chances are you end up investing money in a feature that no one actually needs. Not only will you loose time spent on its development, but you will also increase the total cost of owning of you code base, because the more features a software contains, the more effort it takes to maintain it.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210</a:t>
            </a:fld>
            <a:endParaRPr lang="nl-NL"/>
          </a:p>
        </p:txBody>
      </p:sp>
    </p:spTree>
    <p:extLst>
      <p:ext uri="{BB962C8B-B14F-4D97-AF65-F5344CB8AC3E}">
        <p14:creationId xmlns:p14="http://schemas.microsoft.com/office/powerpoint/2010/main" val="5683066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5113" lvl="1" indent="0">
              <a:buNone/>
            </a:pPr>
            <a:r>
              <a:rPr lang="en-US" dirty="0"/>
              <a:t>Divide your application into distinct features with as little overlap in functionality as possible.</a:t>
            </a:r>
          </a:p>
          <a:p>
            <a:pPr marL="265113" lvl="1" indent="0">
              <a:buNone/>
            </a:pPr>
            <a:endParaRPr lang="en-US" dirty="0"/>
          </a:p>
          <a:p>
            <a:pPr marL="265113" lvl="1" indent="0">
              <a:buNone/>
            </a:pPr>
            <a:r>
              <a:rPr lang="en-US" dirty="0"/>
              <a:t>A feature or functionality can be optimized independently of other features or functionality .</a:t>
            </a:r>
          </a:p>
          <a:p>
            <a:pPr marL="265113" lvl="1" indent="0">
              <a:buNone/>
            </a:pPr>
            <a:endParaRPr lang="en-US" dirty="0"/>
          </a:p>
          <a:p>
            <a:pPr marL="265113" lvl="1" indent="0">
              <a:buNone/>
            </a:pPr>
            <a:r>
              <a:rPr lang="en-US" dirty="0"/>
              <a:t>If one feature fails, it will not cause other features to fail as well, and they can run independently of one another. </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211</a:t>
            </a:fld>
            <a:endParaRPr lang="nl-NL"/>
          </a:p>
        </p:txBody>
      </p:sp>
    </p:spTree>
    <p:extLst>
      <p:ext uri="{BB962C8B-B14F-4D97-AF65-F5344CB8AC3E}">
        <p14:creationId xmlns:p14="http://schemas.microsoft.com/office/powerpoint/2010/main" val="24248715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212</a:t>
            </a:fld>
            <a:endParaRPr lang="nl-NL"/>
          </a:p>
        </p:txBody>
      </p:sp>
    </p:spTree>
    <p:extLst>
      <p:ext uri="{BB962C8B-B14F-4D97-AF65-F5344CB8AC3E}">
        <p14:creationId xmlns:p14="http://schemas.microsoft.com/office/powerpoint/2010/main" val="10471157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213</a:t>
            </a:fld>
            <a:endParaRPr lang="nl-NL"/>
          </a:p>
        </p:txBody>
      </p:sp>
    </p:spTree>
    <p:extLst>
      <p:ext uri="{BB962C8B-B14F-4D97-AF65-F5344CB8AC3E}">
        <p14:creationId xmlns:p14="http://schemas.microsoft.com/office/powerpoint/2010/main" val="380361390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214</a:t>
            </a:fld>
            <a:endParaRPr lang="nl-NL"/>
          </a:p>
        </p:txBody>
      </p:sp>
    </p:spTree>
    <p:extLst>
      <p:ext uri="{BB962C8B-B14F-4D97-AF65-F5344CB8AC3E}">
        <p14:creationId xmlns:p14="http://schemas.microsoft.com/office/powerpoint/2010/main" val="22472375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215</a:t>
            </a:fld>
            <a:endParaRPr lang="nl-NL"/>
          </a:p>
        </p:txBody>
      </p:sp>
    </p:spTree>
    <p:extLst>
      <p:ext uri="{BB962C8B-B14F-4D97-AF65-F5344CB8AC3E}">
        <p14:creationId xmlns:p14="http://schemas.microsoft.com/office/powerpoint/2010/main" val="7582098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216</a:t>
            </a:fld>
            <a:endParaRPr lang="nl-NL"/>
          </a:p>
        </p:txBody>
      </p:sp>
    </p:spTree>
    <p:extLst>
      <p:ext uri="{BB962C8B-B14F-4D97-AF65-F5344CB8AC3E}">
        <p14:creationId xmlns:p14="http://schemas.microsoft.com/office/powerpoint/2010/main" val="24216666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217</a:t>
            </a:fld>
            <a:endParaRPr lang="nl-NL"/>
          </a:p>
        </p:txBody>
      </p:sp>
    </p:spTree>
    <p:extLst>
      <p:ext uri="{BB962C8B-B14F-4D97-AF65-F5344CB8AC3E}">
        <p14:creationId xmlns:p14="http://schemas.microsoft.com/office/powerpoint/2010/main" val="7757122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218</a:t>
            </a:fld>
            <a:endParaRPr lang="nl-NL"/>
          </a:p>
        </p:txBody>
      </p:sp>
    </p:spTree>
    <p:extLst>
      <p:ext uri="{BB962C8B-B14F-4D97-AF65-F5344CB8AC3E}">
        <p14:creationId xmlns:p14="http://schemas.microsoft.com/office/powerpoint/2010/main" val="3002651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Creating a static class is therefore basically the same as creating a class that contains only static members and a private constructor. A private constructor prevents the class from being instantiated. The advantage of using a static class is that the compiler can check to make sure that no instance members are accidentally added. The compiler will guarantee that instances of this class cannot be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Static classes are sealed and therefore cannot be inherited.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They cannot inherit from any class except </a:t>
            </a:r>
            <a:r>
              <a:rPr lang="en-US" sz="1200" b="0" i="0" u="none" strike="noStrike" kern="1200" dirty="0">
                <a:solidFill>
                  <a:schemeClr val="tx1"/>
                </a:solidFill>
                <a:effectLst/>
                <a:latin typeface="+mn-lt"/>
                <a:ea typeface="+mn-ea"/>
                <a:cs typeface="+mn-cs"/>
                <a:hlinkClick r:id="rId3"/>
              </a:rPr>
              <a:t>Object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Static classes cannot contain an instance constructor;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they can contain a static constructor.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Non-static classes should also define a static constructor if the class contains static members that require non-trivial initialization.</a:t>
            </a:r>
            <a:endParaRPr lang="en-US" dirty="0"/>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24</a:t>
            </a:fld>
            <a:endParaRPr lang="nl-NL"/>
          </a:p>
        </p:txBody>
      </p:sp>
    </p:spTree>
    <p:extLst>
      <p:ext uri="{BB962C8B-B14F-4D97-AF65-F5344CB8AC3E}">
        <p14:creationId xmlns:p14="http://schemas.microsoft.com/office/powerpoint/2010/main" val="31569588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219</a:t>
            </a:fld>
            <a:endParaRPr lang="nl-NL"/>
          </a:p>
        </p:txBody>
      </p:sp>
    </p:spTree>
    <p:extLst>
      <p:ext uri="{BB962C8B-B14F-4D97-AF65-F5344CB8AC3E}">
        <p14:creationId xmlns:p14="http://schemas.microsoft.com/office/powerpoint/2010/main" val="129469565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220</a:t>
            </a:fld>
            <a:endParaRPr lang="nl-NL"/>
          </a:p>
        </p:txBody>
      </p:sp>
    </p:spTree>
    <p:extLst>
      <p:ext uri="{BB962C8B-B14F-4D97-AF65-F5344CB8AC3E}">
        <p14:creationId xmlns:p14="http://schemas.microsoft.com/office/powerpoint/2010/main" val="31982889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221</a:t>
            </a:fld>
            <a:endParaRPr lang="nl-NL"/>
          </a:p>
        </p:txBody>
      </p:sp>
    </p:spTree>
    <p:extLst>
      <p:ext uri="{BB962C8B-B14F-4D97-AF65-F5344CB8AC3E}">
        <p14:creationId xmlns:p14="http://schemas.microsoft.com/office/powerpoint/2010/main" val="6293661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222</a:t>
            </a:fld>
            <a:endParaRPr lang="nl-NL"/>
          </a:p>
        </p:txBody>
      </p:sp>
    </p:spTree>
    <p:extLst>
      <p:ext uri="{BB962C8B-B14F-4D97-AF65-F5344CB8AC3E}">
        <p14:creationId xmlns:p14="http://schemas.microsoft.com/office/powerpoint/2010/main" val="62572111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we can see, the method </a:t>
            </a:r>
            <a:r>
              <a:rPr lang="en-US" sz="1200" b="1" i="1" kern="1200" dirty="0">
                <a:solidFill>
                  <a:schemeClr val="tx1"/>
                </a:solidFill>
                <a:effectLst/>
                <a:latin typeface="+mn-lt"/>
                <a:ea typeface="+mn-ea"/>
                <a:cs typeface="+mn-cs"/>
              </a:rPr>
              <a:t>Create()</a:t>
            </a:r>
            <a:r>
              <a:rPr lang="en-US" sz="1200" b="0" i="0" kern="1200" dirty="0">
                <a:solidFill>
                  <a:schemeClr val="tx1"/>
                </a:solidFill>
                <a:effectLst/>
                <a:latin typeface="+mn-lt"/>
                <a:ea typeface="+mn-ea"/>
                <a:cs typeface="+mn-cs"/>
              </a:rPr>
              <a:t> does not return any value. Its only job is to create a new user account (and probably perform some validation first etc.). The important part here is that we are certain that this action has some kind of “side effects” (new user account will be created), so it does mutate the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both the </a:t>
            </a:r>
            <a:r>
              <a:rPr lang="en-US" sz="1200" b="1" i="1" kern="1200" dirty="0" err="1">
                <a:solidFill>
                  <a:schemeClr val="tx1"/>
                </a:solidFill>
                <a:effectLst/>
                <a:latin typeface="+mn-lt"/>
                <a:ea typeface="+mn-ea"/>
                <a:cs typeface="+mn-cs"/>
              </a:rPr>
              <a:t>GetByEmail</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FindAllByName</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functions, do not have any kind of “side effects” (do not mutate the state). These actions (queries) are responsible only for fetching the users from some data storage. It means that we can execute them N number of times, and we will always get the same results.</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223</a:t>
            </a:fld>
            <a:endParaRPr lang="nl-NL"/>
          </a:p>
        </p:txBody>
      </p:sp>
    </p:spTree>
    <p:extLst>
      <p:ext uri="{BB962C8B-B14F-4D97-AF65-F5344CB8AC3E}">
        <p14:creationId xmlns:p14="http://schemas.microsoft.com/office/powerpoint/2010/main" val="9070015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we can see, the method </a:t>
            </a:r>
            <a:r>
              <a:rPr lang="en-US" sz="1200" b="1" i="1" kern="1200" dirty="0">
                <a:solidFill>
                  <a:schemeClr val="tx1"/>
                </a:solidFill>
                <a:effectLst/>
                <a:latin typeface="+mn-lt"/>
                <a:ea typeface="+mn-ea"/>
                <a:cs typeface="+mn-cs"/>
              </a:rPr>
              <a:t>Create()</a:t>
            </a:r>
            <a:r>
              <a:rPr lang="en-US" sz="1200" b="0" i="0" kern="1200" dirty="0">
                <a:solidFill>
                  <a:schemeClr val="tx1"/>
                </a:solidFill>
                <a:effectLst/>
                <a:latin typeface="+mn-lt"/>
                <a:ea typeface="+mn-ea"/>
                <a:cs typeface="+mn-cs"/>
              </a:rPr>
              <a:t> does not return any value. Its only job is to create a new user account (and probably perform some validation first etc.). The important part here is that we are certain that this action has some kind of “side effects” (new user account will be created), so it does mutate the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both the </a:t>
            </a:r>
            <a:r>
              <a:rPr lang="en-US" sz="1200" b="1" i="1" kern="1200" dirty="0" err="1">
                <a:solidFill>
                  <a:schemeClr val="tx1"/>
                </a:solidFill>
                <a:effectLst/>
                <a:latin typeface="+mn-lt"/>
                <a:ea typeface="+mn-ea"/>
                <a:cs typeface="+mn-cs"/>
              </a:rPr>
              <a:t>GetByEmail</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FindAllByName</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functions, do not have any kind of “side effects” (do not mutate the state). These actions (queries) are responsible only for fetching the users from some data storage. It means that we can execute them N number of times, and we will always get the same results.</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224</a:t>
            </a:fld>
            <a:endParaRPr lang="nl-NL"/>
          </a:p>
        </p:txBody>
      </p:sp>
    </p:spTree>
    <p:extLst>
      <p:ext uri="{BB962C8B-B14F-4D97-AF65-F5344CB8AC3E}">
        <p14:creationId xmlns:p14="http://schemas.microsoft.com/office/powerpoint/2010/main" val="318341436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5113" lvl="1" indent="0">
              <a:buNone/>
            </a:pPr>
            <a:r>
              <a:rPr lang="en-US" i="1" dirty="0"/>
              <a:t>Each unit should have only limited knowledge about other units: only units “closely” related to the current unit. Each unit should only talk to its friends; don’t talk to strangers.</a:t>
            </a:r>
            <a:endParaRPr lang="en-US" dirty="0"/>
          </a:p>
          <a:p>
            <a:pPr marL="265113" lvl="1" indent="0">
              <a:buNone/>
            </a:pPr>
            <a:endParaRPr lang="en-US" dirty="0"/>
          </a:p>
          <a:p>
            <a:pPr marL="265113" lvl="1" indent="0">
              <a:buNone/>
            </a:pPr>
            <a:r>
              <a:rPr lang="en-US" dirty="0"/>
              <a:t>The main purpose of this law is to restrict outside objects being able to access the internals of another object. Accessing internals encounters problems:</a:t>
            </a:r>
          </a:p>
          <a:p>
            <a:pPr lvl="2"/>
            <a:endParaRPr lang="en-US" dirty="0"/>
          </a:p>
          <a:p>
            <a:pPr lvl="2"/>
            <a:r>
              <a:rPr lang="en-US" dirty="0"/>
              <a:t>It might give information about the internal structure of the object</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225</a:t>
            </a:fld>
            <a:endParaRPr lang="nl-NL"/>
          </a:p>
        </p:txBody>
      </p:sp>
    </p:spTree>
    <p:extLst>
      <p:ext uri="{BB962C8B-B14F-4D97-AF65-F5344CB8AC3E}">
        <p14:creationId xmlns:p14="http://schemas.microsoft.com/office/powerpoint/2010/main" val="263328670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226</a:t>
            </a:fld>
            <a:endParaRPr lang="nl-NL"/>
          </a:p>
        </p:txBody>
      </p:sp>
    </p:spTree>
    <p:extLst>
      <p:ext uri="{BB962C8B-B14F-4D97-AF65-F5344CB8AC3E}">
        <p14:creationId xmlns:p14="http://schemas.microsoft.com/office/powerpoint/2010/main" val="344389896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227</a:t>
            </a:fld>
            <a:endParaRPr lang="nl-NL"/>
          </a:p>
        </p:txBody>
      </p:sp>
    </p:spTree>
    <p:extLst>
      <p:ext uri="{BB962C8B-B14F-4D97-AF65-F5344CB8AC3E}">
        <p14:creationId xmlns:p14="http://schemas.microsoft.com/office/powerpoint/2010/main" val="16702874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228</a:t>
            </a:fld>
            <a:endParaRPr lang="nl-NL"/>
          </a:p>
        </p:txBody>
      </p:sp>
    </p:spTree>
    <p:extLst>
      <p:ext uri="{BB962C8B-B14F-4D97-AF65-F5344CB8AC3E}">
        <p14:creationId xmlns:p14="http://schemas.microsoft.com/office/powerpoint/2010/main" val="225429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be enclosed :  </a:t>
            </a:r>
            <a:r>
              <a:rPr lang="en-US" sz="1200" b="0" i="0" kern="1200" dirty="0">
                <a:solidFill>
                  <a:schemeClr val="tx1"/>
                </a:solidFill>
                <a:effectLst/>
                <a:latin typeface="+mn-lt"/>
                <a:ea typeface="+mn-ea"/>
                <a:cs typeface="+mn-cs"/>
              </a:rPr>
              <a:t>The data and behaviors are the </a:t>
            </a:r>
            <a:r>
              <a:rPr lang="en-US" sz="1200" b="0" i="1" kern="1200" dirty="0">
                <a:solidFill>
                  <a:schemeClr val="tx1"/>
                </a:solidFill>
                <a:effectLst/>
                <a:latin typeface="+mn-lt"/>
                <a:ea typeface="+mn-ea"/>
                <a:cs typeface="+mn-cs"/>
              </a:rPr>
              <a:t>members</a:t>
            </a:r>
            <a:r>
              <a:rPr lang="en-US" sz="1200" b="0" i="0" kern="1200" dirty="0">
                <a:solidFill>
                  <a:schemeClr val="tx1"/>
                </a:solidFill>
                <a:effectLst/>
                <a:latin typeface="+mn-lt"/>
                <a:ea typeface="+mn-ea"/>
                <a:cs typeface="+mn-cs"/>
              </a:rPr>
              <a:t> of the class or struct, and they include its methods, properties, and events, and so 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provide useful abstraction and structure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 type :  fields -&gt; any type , including nested class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lvl="1"/>
            <a:r>
              <a:rPr lang="en-US" dirty="0"/>
              <a:t>They help you think about the application you are building</a:t>
            </a:r>
          </a:p>
          <a:p>
            <a:pPr lvl="2"/>
            <a:endParaRPr lang="en-US" dirty="0"/>
          </a:p>
          <a:p>
            <a:pPr lvl="2"/>
            <a:r>
              <a:rPr lang="en-US" dirty="0"/>
              <a:t>Class names are nouns, not verbs </a:t>
            </a:r>
          </a:p>
          <a:p>
            <a:pPr lvl="2"/>
            <a:r>
              <a:rPr lang="en-US" dirty="0"/>
              <a:t>Good: </a:t>
            </a:r>
            <a:r>
              <a:rPr lang="en-US" dirty="0" err="1"/>
              <a:t>ExpenseClaim</a:t>
            </a:r>
            <a:r>
              <a:rPr lang="en-US" dirty="0"/>
              <a:t>, Employee, Printer </a:t>
            </a:r>
          </a:p>
          <a:p>
            <a:pPr lvl="2"/>
            <a:r>
              <a:rPr lang="en-US" dirty="0"/>
              <a:t>Bad: Ordering, Personnel, System</a:t>
            </a:r>
            <a:r>
              <a:rPr lang="nl-NL" dirty="0"/>
              <a:t> ?</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7</a:t>
            </a:fld>
            <a:endParaRPr lang="nl-NL"/>
          </a:p>
        </p:txBody>
      </p:sp>
    </p:spTree>
    <p:extLst>
      <p:ext uri="{BB962C8B-B14F-4D97-AF65-F5344CB8AC3E}">
        <p14:creationId xmlns:p14="http://schemas.microsoft.com/office/powerpoint/2010/main" val="247242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Creating a static class is therefore basically the same as creating a class that contains only static members and a private constructor. A private constructor prevents the class from being instantiated. The advantage of using a static class is that the compiler can check to make sure that no instance members are accidentally added. The compiler will guarantee that instances of this class cannot be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Static classes are sealed and therefore cannot be inherited.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They cannot inherit from any class except </a:t>
            </a:r>
            <a:r>
              <a:rPr lang="en-US" sz="1200" b="0" i="0" u="none" strike="noStrike" kern="1200" dirty="0">
                <a:solidFill>
                  <a:schemeClr val="tx1"/>
                </a:solidFill>
                <a:effectLst/>
                <a:latin typeface="+mn-lt"/>
                <a:ea typeface="+mn-ea"/>
                <a:cs typeface="+mn-cs"/>
                <a:hlinkClick r:id="rId3"/>
              </a:rPr>
              <a:t>Object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Static classes cannot contain an instance constructor;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they can contain a static constructor.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Non-static classes should also define a static constructor if the class contains static members that require non-trivial initialization.</a:t>
            </a:r>
            <a:endParaRPr lang="en-US" dirty="0"/>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25</a:t>
            </a:fld>
            <a:endParaRPr lang="nl-NL"/>
          </a:p>
        </p:txBody>
      </p:sp>
    </p:spTree>
    <p:extLst>
      <p:ext uri="{BB962C8B-B14F-4D97-AF65-F5344CB8AC3E}">
        <p14:creationId xmlns:p14="http://schemas.microsoft.com/office/powerpoint/2010/main" val="39842195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Boy Scouts have a rule: "Always leave the campground cleaner than you found it." If you find a mess on the ground, you clean it up regardless of who might have made the mess. You intentionally improve the environment for the next group of campers. Actually the original form of that rule, written by Robert Stephenson Smyth Baden-Powell, the father of scouting, was "Try and leave this world a little better than you found it."</a:t>
            </a:r>
          </a:p>
          <a:p>
            <a:r>
              <a:rPr lang="en-US" sz="1200" b="0" i="0" kern="1200" dirty="0">
                <a:solidFill>
                  <a:schemeClr val="tx1"/>
                </a:solidFill>
                <a:effectLst/>
                <a:latin typeface="+mn-lt"/>
                <a:ea typeface="+mn-ea"/>
                <a:cs typeface="+mn-cs"/>
              </a:rPr>
              <a:t>What if we followed a similar rule in our code: "Always check a module in cleaner than when you checked it out." No matter who the original author was, what if we always made some effort, no matter how small, to improve the module. What would be the result?</a:t>
            </a:r>
          </a:p>
          <a:p>
            <a:r>
              <a:rPr lang="en-US" sz="1200" b="0" i="0" kern="1200" dirty="0">
                <a:solidFill>
                  <a:schemeClr val="tx1"/>
                </a:solidFill>
                <a:effectLst/>
                <a:latin typeface="+mn-lt"/>
                <a:ea typeface="+mn-ea"/>
                <a:cs typeface="+mn-cs"/>
              </a:rPr>
              <a:t>I think if we all followed that simple rule, we'd see the end of the relentless deterioration of our software systems. Instead, our systems would gradually get better and better as they evolved. We'd also see </a:t>
            </a:r>
            <a:r>
              <a:rPr lang="en-US" sz="1200" b="0" i="1" kern="1200" dirty="0">
                <a:solidFill>
                  <a:schemeClr val="tx1"/>
                </a:solidFill>
                <a:effectLst/>
                <a:latin typeface="+mn-lt"/>
                <a:ea typeface="+mn-ea"/>
                <a:cs typeface="+mn-cs"/>
              </a:rPr>
              <a:t>teams</a:t>
            </a:r>
            <a:r>
              <a:rPr lang="en-US" sz="1200" b="0" i="0" kern="1200" dirty="0">
                <a:solidFill>
                  <a:schemeClr val="tx1"/>
                </a:solidFill>
                <a:effectLst/>
                <a:latin typeface="+mn-lt"/>
                <a:ea typeface="+mn-ea"/>
                <a:cs typeface="+mn-cs"/>
              </a:rPr>
              <a:t> caring for the system as a whole, rather than just individuals caring for their own small little part.</a:t>
            </a:r>
          </a:p>
          <a:p>
            <a:r>
              <a:rPr lang="en-US" sz="1200" b="0" i="0" kern="1200" dirty="0">
                <a:solidFill>
                  <a:schemeClr val="tx1"/>
                </a:solidFill>
                <a:effectLst/>
                <a:latin typeface="+mn-lt"/>
                <a:ea typeface="+mn-ea"/>
                <a:cs typeface="+mn-cs"/>
              </a:rPr>
              <a:t>I don't think this rule is too much to ask. You don't have to make every module perfect before you check it in. You simply have to make it a </a:t>
            </a:r>
            <a:r>
              <a:rPr lang="en-US" sz="1200" b="0" i="1" kern="1200" dirty="0">
                <a:solidFill>
                  <a:schemeClr val="tx1"/>
                </a:solidFill>
                <a:effectLst/>
                <a:latin typeface="+mn-lt"/>
                <a:ea typeface="+mn-ea"/>
                <a:cs typeface="+mn-cs"/>
              </a:rPr>
              <a:t>little bit better</a:t>
            </a:r>
            <a:r>
              <a:rPr lang="en-US" sz="1200" b="0" i="0" kern="1200" dirty="0">
                <a:solidFill>
                  <a:schemeClr val="tx1"/>
                </a:solidFill>
                <a:effectLst/>
                <a:latin typeface="+mn-lt"/>
                <a:ea typeface="+mn-ea"/>
                <a:cs typeface="+mn-cs"/>
              </a:rPr>
              <a:t> than when you checked it out. Of course, this means that any code you </a:t>
            </a:r>
            <a:r>
              <a:rPr lang="en-US" sz="1200" b="0" i="1" kern="1200" dirty="0">
                <a:solidFill>
                  <a:schemeClr val="tx1"/>
                </a:solidFill>
                <a:effectLst/>
                <a:latin typeface="+mn-lt"/>
                <a:ea typeface="+mn-ea"/>
                <a:cs typeface="+mn-cs"/>
              </a:rPr>
              <a:t>add</a:t>
            </a:r>
            <a:r>
              <a:rPr lang="en-US" sz="1200" b="0" i="0" kern="1200" dirty="0">
                <a:solidFill>
                  <a:schemeClr val="tx1"/>
                </a:solidFill>
                <a:effectLst/>
                <a:latin typeface="+mn-lt"/>
                <a:ea typeface="+mn-ea"/>
                <a:cs typeface="+mn-cs"/>
              </a:rPr>
              <a:t> to a module must be clean. It also means that you clean up at least one other thing before you check the module back in. You might simply improve the name of one variable, or split one long function into two smaller functions. You might break a circular dependency, or add an interface to decouple policy from detail.</a:t>
            </a:r>
          </a:p>
          <a:p>
            <a:r>
              <a:rPr lang="en-US" sz="1200" b="0" i="0" kern="1200" dirty="0">
                <a:solidFill>
                  <a:schemeClr val="tx1"/>
                </a:solidFill>
                <a:effectLst/>
                <a:latin typeface="+mn-lt"/>
                <a:ea typeface="+mn-ea"/>
                <a:cs typeface="+mn-cs"/>
              </a:rPr>
              <a:t>Frankly, this just sounds like common decency to me — like washing your hands after you use the restroom, or putting your trash in the bin instead of dropping it on the floor. Indeed the act of leaving a mess in the code should be as socially unacceptable as </a:t>
            </a:r>
            <a:r>
              <a:rPr lang="en-US" sz="1200" b="0" i="1" kern="1200" dirty="0">
                <a:solidFill>
                  <a:schemeClr val="tx1"/>
                </a:solidFill>
                <a:effectLst/>
                <a:latin typeface="+mn-lt"/>
                <a:ea typeface="+mn-ea"/>
                <a:cs typeface="+mn-cs"/>
              </a:rPr>
              <a:t>littering</a:t>
            </a:r>
            <a:r>
              <a:rPr lang="en-US" sz="1200" b="0" i="0" kern="1200" dirty="0">
                <a:solidFill>
                  <a:schemeClr val="tx1"/>
                </a:solidFill>
                <a:effectLst/>
                <a:latin typeface="+mn-lt"/>
                <a:ea typeface="+mn-ea"/>
                <a:cs typeface="+mn-cs"/>
              </a:rPr>
              <a:t>. It should be something that </a:t>
            </a:r>
            <a:r>
              <a:rPr lang="en-US" sz="1200" b="0" i="1" kern="1200" dirty="0">
                <a:solidFill>
                  <a:schemeClr val="tx1"/>
                </a:solidFill>
                <a:effectLst/>
                <a:latin typeface="+mn-lt"/>
                <a:ea typeface="+mn-ea"/>
                <a:cs typeface="+mn-cs"/>
              </a:rPr>
              <a:t>just isn't done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it's more than that. Caring for our own code is one thing. Caring for the </a:t>
            </a:r>
            <a:r>
              <a:rPr lang="en-US" sz="1200" b="0" i="1" kern="1200" dirty="0">
                <a:solidFill>
                  <a:schemeClr val="tx1"/>
                </a:solidFill>
                <a:effectLst/>
                <a:latin typeface="+mn-lt"/>
                <a:ea typeface="+mn-ea"/>
                <a:cs typeface="+mn-cs"/>
              </a:rPr>
              <a:t>team's</a:t>
            </a:r>
            <a:r>
              <a:rPr lang="en-US" sz="1200" b="0" i="0" kern="1200" dirty="0">
                <a:solidFill>
                  <a:schemeClr val="tx1"/>
                </a:solidFill>
                <a:effectLst/>
                <a:latin typeface="+mn-lt"/>
                <a:ea typeface="+mn-ea"/>
                <a:cs typeface="+mn-cs"/>
              </a:rPr>
              <a:t> code is quite another. Teams help each other, and clean up after each other. They follow the Boy Scout rule because it's good for everyone, not just good for themselves.</a:t>
            </a:r>
          </a:p>
          <a:p>
            <a:r>
              <a:rPr lang="en-US" sz="1200" b="0" i="0" kern="1200" dirty="0">
                <a:solidFill>
                  <a:schemeClr val="tx1"/>
                </a:solidFill>
                <a:effectLst/>
                <a:latin typeface="+mn-lt"/>
                <a:ea typeface="+mn-ea"/>
                <a:cs typeface="+mn-cs"/>
              </a:rPr>
              <a:t>by </a:t>
            </a:r>
            <a:r>
              <a:rPr lang="en-US" sz="1200" b="0" i="0" u="none" strike="noStrike" kern="1200" dirty="0">
                <a:solidFill>
                  <a:schemeClr val="tx1"/>
                </a:solidFill>
                <a:effectLst/>
                <a:latin typeface="+mn-lt"/>
                <a:ea typeface="+mn-ea"/>
                <a:cs typeface="+mn-cs"/>
                <a:hlinkClick r:id="rId3" tooltip="Uncle Bob"/>
              </a:rPr>
              <a:t>Uncle Bob</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229</a:t>
            </a:fld>
            <a:endParaRPr lang="nl-NL"/>
          </a:p>
        </p:txBody>
      </p:sp>
    </p:spTree>
    <p:extLst>
      <p:ext uri="{BB962C8B-B14F-4D97-AF65-F5344CB8AC3E}">
        <p14:creationId xmlns:p14="http://schemas.microsoft.com/office/powerpoint/2010/main" val="287747073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Boy Scouts have a rule: "Always leave the campground cleaner than you found it." If you find a mess on the ground, you clean it up regardless of who might have made the mess. You intentionally improve the environment for the next group of campers. Actually the original form of that rule, written by Robert Stephenson Smyth Baden-Powell, the father of scouting, was "Try and leave this world a little better than you found it."</a:t>
            </a:r>
          </a:p>
          <a:p>
            <a:r>
              <a:rPr lang="en-US" sz="1200" b="0" i="0" kern="1200" dirty="0">
                <a:solidFill>
                  <a:schemeClr val="tx1"/>
                </a:solidFill>
                <a:effectLst/>
                <a:latin typeface="+mn-lt"/>
                <a:ea typeface="+mn-ea"/>
                <a:cs typeface="+mn-cs"/>
              </a:rPr>
              <a:t>What if we followed a similar rule in our code: "Always check a module in cleaner than when you checked it out." No matter who the original author was, what if we always made some effort, no matter how small, to improve the module. What would be the result?</a:t>
            </a:r>
          </a:p>
          <a:p>
            <a:r>
              <a:rPr lang="en-US" sz="1200" b="0" i="0" kern="1200" dirty="0">
                <a:solidFill>
                  <a:schemeClr val="tx1"/>
                </a:solidFill>
                <a:effectLst/>
                <a:latin typeface="+mn-lt"/>
                <a:ea typeface="+mn-ea"/>
                <a:cs typeface="+mn-cs"/>
              </a:rPr>
              <a:t>I think if we all followed that simple rule, we'd see the end of the relentless deterioration of our software systems. Instead, our systems would gradually get better and better as they evolved. We'd also see </a:t>
            </a:r>
            <a:r>
              <a:rPr lang="en-US" sz="1200" b="0" i="1" kern="1200" dirty="0">
                <a:solidFill>
                  <a:schemeClr val="tx1"/>
                </a:solidFill>
                <a:effectLst/>
                <a:latin typeface="+mn-lt"/>
                <a:ea typeface="+mn-ea"/>
                <a:cs typeface="+mn-cs"/>
              </a:rPr>
              <a:t>teams</a:t>
            </a:r>
            <a:r>
              <a:rPr lang="en-US" sz="1200" b="0" i="0" kern="1200" dirty="0">
                <a:solidFill>
                  <a:schemeClr val="tx1"/>
                </a:solidFill>
                <a:effectLst/>
                <a:latin typeface="+mn-lt"/>
                <a:ea typeface="+mn-ea"/>
                <a:cs typeface="+mn-cs"/>
              </a:rPr>
              <a:t> caring for the system as a whole, rather than just individuals caring for their own small little part.</a:t>
            </a:r>
          </a:p>
          <a:p>
            <a:r>
              <a:rPr lang="en-US" sz="1200" b="0" i="0" kern="1200" dirty="0">
                <a:solidFill>
                  <a:schemeClr val="tx1"/>
                </a:solidFill>
                <a:effectLst/>
                <a:latin typeface="+mn-lt"/>
                <a:ea typeface="+mn-ea"/>
                <a:cs typeface="+mn-cs"/>
              </a:rPr>
              <a:t>I don't think this rule is too much to ask. You don't have to make every module perfect before you check it in. You simply have to make it a </a:t>
            </a:r>
            <a:r>
              <a:rPr lang="en-US" sz="1200" b="0" i="1" kern="1200" dirty="0">
                <a:solidFill>
                  <a:schemeClr val="tx1"/>
                </a:solidFill>
                <a:effectLst/>
                <a:latin typeface="+mn-lt"/>
                <a:ea typeface="+mn-ea"/>
                <a:cs typeface="+mn-cs"/>
              </a:rPr>
              <a:t>little bit better</a:t>
            </a:r>
            <a:r>
              <a:rPr lang="en-US" sz="1200" b="0" i="0" kern="1200" dirty="0">
                <a:solidFill>
                  <a:schemeClr val="tx1"/>
                </a:solidFill>
                <a:effectLst/>
                <a:latin typeface="+mn-lt"/>
                <a:ea typeface="+mn-ea"/>
                <a:cs typeface="+mn-cs"/>
              </a:rPr>
              <a:t> than when you checked it out. Of course, this means that any code you </a:t>
            </a:r>
            <a:r>
              <a:rPr lang="en-US" sz="1200" b="0" i="1" kern="1200" dirty="0">
                <a:solidFill>
                  <a:schemeClr val="tx1"/>
                </a:solidFill>
                <a:effectLst/>
                <a:latin typeface="+mn-lt"/>
                <a:ea typeface="+mn-ea"/>
                <a:cs typeface="+mn-cs"/>
              </a:rPr>
              <a:t>add</a:t>
            </a:r>
            <a:r>
              <a:rPr lang="en-US" sz="1200" b="0" i="0" kern="1200" dirty="0">
                <a:solidFill>
                  <a:schemeClr val="tx1"/>
                </a:solidFill>
                <a:effectLst/>
                <a:latin typeface="+mn-lt"/>
                <a:ea typeface="+mn-ea"/>
                <a:cs typeface="+mn-cs"/>
              </a:rPr>
              <a:t> to a module must be clean. It also means that you clean up at least one other thing before you check the module back in. You might simply improve the name of one variable, or split one long function into two smaller functions. You might break a circular dependency, or add an interface to decouple policy from detail.</a:t>
            </a:r>
          </a:p>
          <a:p>
            <a:r>
              <a:rPr lang="en-US" sz="1200" b="0" i="0" kern="1200" dirty="0">
                <a:solidFill>
                  <a:schemeClr val="tx1"/>
                </a:solidFill>
                <a:effectLst/>
                <a:latin typeface="+mn-lt"/>
                <a:ea typeface="+mn-ea"/>
                <a:cs typeface="+mn-cs"/>
              </a:rPr>
              <a:t>Frankly, this just sounds like common decency to me — like washing your hands after you use the restroom, or putting your trash in the bin instead of dropping it on the floor. Indeed the act of leaving a mess in the code should be as socially unacceptable as </a:t>
            </a:r>
            <a:r>
              <a:rPr lang="en-US" sz="1200" b="0" i="1" kern="1200" dirty="0">
                <a:solidFill>
                  <a:schemeClr val="tx1"/>
                </a:solidFill>
                <a:effectLst/>
                <a:latin typeface="+mn-lt"/>
                <a:ea typeface="+mn-ea"/>
                <a:cs typeface="+mn-cs"/>
              </a:rPr>
              <a:t>littering</a:t>
            </a:r>
            <a:r>
              <a:rPr lang="en-US" sz="1200" b="0" i="0" kern="1200" dirty="0">
                <a:solidFill>
                  <a:schemeClr val="tx1"/>
                </a:solidFill>
                <a:effectLst/>
                <a:latin typeface="+mn-lt"/>
                <a:ea typeface="+mn-ea"/>
                <a:cs typeface="+mn-cs"/>
              </a:rPr>
              <a:t>. It should be something that </a:t>
            </a:r>
            <a:r>
              <a:rPr lang="en-US" sz="1200" b="0" i="1" kern="1200" dirty="0">
                <a:solidFill>
                  <a:schemeClr val="tx1"/>
                </a:solidFill>
                <a:effectLst/>
                <a:latin typeface="+mn-lt"/>
                <a:ea typeface="+mn-ea"/>
                <a:cs typeface="+mn-cs"/>
              </a:rPr>
              <a:t>just isn't done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it's more than that. Caring for our own code is one thing. Caring for the </a:t>
            </a:r>
            <a:r>
              <a:rPr lang="en-US" sz="1200" b="0" i="1" kern="1200" dirty="0">
                <a:solidFill>
                  <a:schemeClr val="tx1"/>
                </a:solidFill>
                <a:effectLst/>
                <a:latin typeface="+mn-lt"/>
                <a:ea typeface="+mn-ea"/>
                <a:cs typeface="+mn-cs"/>
              </a:rPr>
              <a:t>team's</a:t>
            </a:r>
            <a:r>
              <a:rPr lang="en-US" sz="1200" b="0" i="0" kern="1200" dirty="0">
                <a:solidFill>
                  <a:schemeClr val="tx1"/>
                </a:solidFill>
                <a:effectLst/>
                <a:latin typeface="+mn-lt"/>
                <a:ea typeface="+mn-ea"/>
                <a:cs typeface="+mn-cs"/>
              </a:rPr>
              <a:t> code is quite another. Teams help each other, and clean up after each other. They follow the Boy Scout rule because it's good for everyone, not just good for themselves.</a:t>
            </a:r>
          </a:p>
          <a:p>
            <a:r>
              <a:rPr lang="en-US" sz="1200" b="0" i="0" kern="1200" dirty="0">
                <a:solidFill>
                  <a:schemeClr val="tx1"/>
                </a:solidFill>
                <a:effectLst/>
                <a:latin typeface="+mn-lt"/>
                <a:ea typeface="+mn-ea"/>
                <a:cs typeface="+mn-cs"/>
              </a:rPr>
              <a:t>by </a:t>
            </a:r>
            <a:r>
              <a:rPr lang="en-US" sz="1200" b="0" i="0" u="none" strike="noStrike" kern="1200" dirty="0">
                <a:solidFill>
                  <a:schemeClr val="tx1"/>
                </a:solidFill>
                <a:effectLst/>
                <a:latin typeface="+mn-lt"/>
                <a:ea typeface="+mn-ea"/>
                <a:cs typeface="+mn-cs"/>
                <a:hlinkClick r:id="rId3" tooltip="Uncle Bob"/>
              </a:rPr>
              <a:t>Uncle Bob</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230</a:t>
            </a:fld>
            <a:endParaRPr lang="nl-NL"/>
          </a:p>
        </p:txBody>
      </p:sp>
    </p:spTree>
    <p:extLst>
      <p:ext uri="{BB962C8B-B14F-4D97-AF65-F5344CB8AC3E}">
        <p14:creationId xmlns:p14="http://schemas.microsoft.com/office/powerpoint/2010/main" val="218330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Whenever a </a:t>
            </a:r>
            <a:r>
              <a:rPr lang="en-US" sz="1200" b="0" i="0" u="none" strike="noStrike" kern="1200" dirty="0">
                <a:solidFill>
                  <a:schemeClr val="tx1"/>
                </a:solidFill>
                <a:effectLst/>
                <a:latin typeface="+mn-lt"/>
                <a:ea typeface="+mn-ea"/>
                <a:cs typeface="+mn-cs"/>
                <a:hlinkClick r:id="rId3"/>
              </a:rPr>
              <a:t>class</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struct</a:t>
            </a:r>
            <a:r>
              <a:rPr lang="en-US" sz="1200" b="0" i="0" kern="1200" dirty="0">
                <a:solidFill>
                  <a:schemeClr val="tx1"/>
                </a:solidFill>
                <a:effectLst/>
                <a:latin typeface="+mn-lt"/>
                <a:ea typeface="+mn-ea"/>
                <a:cs typeface="+mn-cs"/>
              </a:rPr>
              <a:t> is created, its constructor is called. A class or struct may have multiple constructors that take different arguments. Constructors enable the programmer to set default values, limit instantiation, and write code that is flexible and easy to read.</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26</a:t>
            </a:fld>
            <a:endParaRPr lang="nl-NL"/>
          </a:p>
        </p:txBody>
      </p:sp>
    </p:spTree>
    <p:extLst>
      <p:ext uri="{BB962C8B-B14F-4D97-AF65-F5344CB8AC3E}">
        <p14:creationId xmlns:p14="http://schemas.microsoft.com/office/powerpoint/2010/main" val="4124231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don't provide a constructor for your class, C# creates one by default that instantiates the object and sets member variables to the default values as listed in the </a:t>
            </a:r>
            <a:r>
              <a:rPr lang="en-US" sz="1200" b="0" i="0" u="none" strike="noStrike" kern="1200" dirty="0">
                <a:solidFill>
                  <a:schemeClr val="tx1"/>
                </a:solidFill>
                <a:effectLst/>
                <a:latin typeface="+mn-lt"/>
                <a:ea typeface="+mn-ea"/>
                <a:cs typeface="+mn-cs"/>
                <a:hlinkClick r:id="rId3"/>
              </a:rPr>
              <a:t>Default Values Table</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27</a:t>
            </a:fld>
            <a:endParaRPr lang="nl-NL"/>
          </a:p>
        </p:txBody>
      </p:sp>
    </p:spTree>
    <p:extLst>
      <p:ext uri="{BB962C8B-B14F-4D97-AF65-F5344CB8AC3E}">
        <p14:creationId xmlns:p14="http://schemas.microsoft.com/office/powerpoint/2010/main" val="2475792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constructor is a method whose name is the same as the name of its type. Its method signature includes only the method name and its parameter list; it does not include a return type. The following example shows the constructor for a class named </a:t>
            </a:r>
            <a:r>
              <a:rPr lang="en-US" dirty="0"/>
              <a:t>Person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28</a:t>
            </a:fld>
            <a:endParaRPr lang="nl-NL"/>
          </a:p>
        </p:txBody>
      </p:sp>
    </p:spTree>
    <p:extLst>
      <p:ext uri="{BB962C8B-B14F-4D97-AF65-F5344CB8AC3E}">
        <p14:creationId xmlns:p14="http://schemas.microsoft.com/office/powerpoint/2010/main" val="434112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constructor is a method whose name is the same as the name of its type. Its method signature includes only the method name and its parameter list; it does not include a return type. The following example shows the constructor for a class named </a:t>
            </a:r>
            <a:r>
              <a:rPr lang="en-US" dirty="0"/>
              <a:t>Person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29</a:t>
            </a:fld>
            <a:endParaRPr lang="nl-NL"/>
          </a:p>
        </p:txBody>
      </p:sp>
    </p:spTree>
    <p:extLst>
      <p:ext uri="{BB962C8B-B14F-4D97-AF65-F5344CB8AC3E}">
        <p14:creationId xmlns:p14="http://schemas.microsoft.com/office/powerpoint/2010/main" val="337215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30</a:t>
            </a:fld>
            <a:endParaRPr lang="nl-NL"/>
          </a:p>
        </p:txBody>
      </p:sp>
    </p:spTree>
    <p:extLst>
      <p:ext uri="{BB962C8B-B14F-4D97-AF65-F5344CB8AC3E}">
        <p14:creationId xmlns:p14="http://schemas.microsoft.com/office/powerpoint/2010/main" val="3041750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31</a:t>
            </a:fld>
            <a:endParaRPr lang="nl-NL"/>
          </a:p>
        </p:txBody>
      </p:sp>
    </p:spTree>
    <p:extLst>
      <p:ext uri="{BB962C8B-B14F-4D97-AF65-F5344CB8AC3E}">
        <p14:creationId xmlns:p14="http://schemas.microsoft.com/office/powerpoint/2010/main" val="646279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32</a:t>
            </a:fld>
            <a:endParaRPr lang="nl-NL"/>
          </a:p>
        </p:txBody>
      </p:sp>
    </p:spTree>
    <p:extLst>
      <p:ext uri="{BB962C8B-B14F-4D97-AF65-F5344CB8AC3E}">
        <p14:creationId xmlns:p14="http://schemas.microsoft.com/office/powerpoint/2010/main" val="318594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33</a:t>
            </a:fld>
            <a:endParaRPr lang="nl-NL"/>
          </a:p>
        </p:txBody>
      </p:sp>
    </p:spTree>
    <p:extLst>
      <p:ext uri="{BB962C8B-B14F-4D97-AF65-F5344CB8AC3E}">
        <p14:creationId xmlns:p14="http://schemas.microsoft.com/office/powerpoint/2010/main" val="1718463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34</a:t>
            </a:fld>
            <a:endParaRPr lang="nl-NL"/>
          </a:p>
        </p:txBody>
      </p:sp>
    </p:spTree>
    <p:extLst>
      <p:ext uri="{BB962C8B-B14F-4D97-AF65-F5344CB8AC3E}">
        <p14:creationId xmlns:p14="http://schemas.microsoft.com/office/powerpoint/2010/main" val="4611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be enclosed :  </a:t>
            </a:r>
            <a:r>
              <a:rPr lang="en-US" sz="1200" b="0" i="0" kern="1200" dirty="0">
                <a:solidFill>
                  <a:schemeClr val="tx1"/>
                </a:solidFill>
                <a:effectLst/>
                <a:latin typeface="+mn-lt"/>
                <a:ea typeface="+mn-ea"/>
                <a:cs typeface="+mn-cs"/>
              </a:rPr>
              <a:t>The data and behaviors are the </a:t>
            </a:r>
            <a:r>
              <a:rPr lang="en-US" sz="1200" b="0" i="1" kern="1200" dirty="0">
                <a:solidFill>
                  <a:schemeClr val="tx1"/>
                </a:solidFill>
                <a:effectLst/>
                <a:latin typeface="+mn-lt"/>
                <a:ea typeface="+mn-ea"/>
                <a:cs typeface="+mn-cs"/>
              </a:rPr>
              <a:t>members</a:t>
            </a:r>
            <a:r>
              <a:rPr lang="en-US" sz="1200" b="0" i="0" kern="1200" dirty="0">
                <a:solidFill>
                  <a:schemeClr val="tx1"/>
                </a:solidFill>
                <a:effectLst/>
                <a:latin typeface="+mn-lt"/>
                <a:ea typeface="+mn-ea"/>
                <a:cs typeface="+mn-cs"/>
              </a:rPr>
              <a:t> of the class or struct, and they include its methods, properties, and events, and so 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want to achieve the structure and grouping of common data and methods that we need.</a:t>
            </a:r>
            <a:endParaRPr lang="nl-NL"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8</a:t>
            </a:fld>
            <a:endParaRPr lang="nl-NL"/>
          </a:p>
        </p:txBody>
      </p:sp>
    </p:spTree>
    <p:extLst>
      <p:ext uri="{BB962C8B-B14F-4D97-AF65-F5344CB8AC3E}">
        <p14:creationId xmlns:p14="http://schemas.microsoft.com/office/powerpoint/2010/main" val="1999331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35</a:t>
            </a:fld>
            <a:endParaRPr lang="nl-NL"/>
          </a:p>
        </p:txBody>
      </p:sp>
    </p:spTree>
    <p:extLst>
      <p:ext uri="{BB962C8B-B14F-4D97-AF65-F5344CB8AC3E}">
        <p14:creationId xmlns:p14="http://schemas.microsoft.com/office/powerpoint/2010/main" val="1356131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36</a:t>
            </a:fld>
            <a:endParaRPr lang="nl-NL"/>
          </a:p>
        </p:txBody>
      </p:sp>
    </p:spTree>
    <p:extLst>
      <p:ext uri="{BB962C8B-B14F-4D97-AF65-F5344CB8AC3E}">
        <p14:creationId xmlns:p14="http://schemas.microsoft.com/office/powerpoint/2010/main" val="2998526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37</a:t>
            </a:fld>
            <a:endParaRPr lang="nl-NL"/>
          </a:p>
        </p:txBody>
      </p:sp>
    </p:spTree>
    <p:extLst>
      <p:ext uri="{BB962C8B-B14F-4D97-AF65-F5344CB8AC3E}">
        <p14:creationId xmlns:p14="http://schemas.microsoft.com/office/powerpoint/2010/main" val="270256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parameters are enclosed in parentheses and are separated by commas; empty parentheses indicate that the method requires no parameters). </a:t>
            </a:r>
          </a:p>
        </p:txBody>
      </p:sp>
      <p:sp>
        <p:nvSpPr>
          <p:cNvPr id="4" name="Slide Number Placeholder 3"/>
          <p:cNvSpPr>
            <a:spLocks noGrp="1"/>
          </p:cNvSpPr>
          <p:nvPr>
            <p:ph type="sldNum" sz="quarter" idx="10"/>
          </p:nvPr>
        </p:nvSpPr>
        <p:spPr/>
        <p:txBody>
          <a:bodyPr/>
          <a:lstStyle/>
          <a:p>
            <a:fld id="{2DB1139D-5AC7-4B0B-A715-E40E0591EF82}" type="slidenum">
              <a:rPr lang="nl-NL" smtClean="0"/>
              <a:t>38</a:t>
            </a:fld>
            <a:endParaRPr lang="nl-NL"/>
          </a:p>
        </p:txBody>
      </p:sp>
    </p:spTree>
    <p:extLst>
      <p:ext uri="{BB962C8B-B14F-4D97-AF65-F5344CB8AC3E}">
        <p14:creationId xmlns:p14="http://schemas.microsoft.com/office/powerpoint/2010/main" val="2838787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39</a:t>
            </a:fld>
            <a:endParaRPr lang="nl-NL"/>
          </a:p>
        </p:txBody>
      </p:sp>
    </p:spTree>
    <p:extLst>
      <p:ext uri="{BB962C8B-B14F-4D97-AF65-F5344CB8AC3E}">
        <p14:creationId xmlns:p14="http://schemas.microsoft.com/office/powerpoint/2010/main" val="3899062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40</a:t>
            </a:fld>
            <a:endParaRPr lang="nl-NL"/>
          </a:p>
        </p:txBody>
      </p:sp>
    </p:spTree>
    <p:extLst>
      <p:ext uri="{BB962C8B-B14F-4D97-AF65-F5344CB8AC3E}">
        <p14:creationId xmlns:p14="http://schemas.microsoft.com/office/powerpoint/2010/main" val="2090273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41</a:t>
            </a:fld>
            <a:endParaRPr lang="nl-NL"/>
          </a:p>
        </p:txBody>
      </p:sp>
    </p:spTree>
    <p:extLst>
      <p:ext uri="{BB962C8B-B14F-4D97-AF65-F5344CB8AC3E}">
        <p14:creationId xmlns:p14="http://schemas.microsoft.com/office/powerpoint/2010/main" val="3676660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42</a:t>
            </a:fld>
            <a:endParaRPr lang="nl-NL"/>
          </a:p>
        </p:txBody>
      </p:sp>
    </p:spTree>
    <p:extLst>
      <p:ext uri="{BB962C8B-B14F-4D97-AF65-F5344CB8AC3E}">
        <p14:creationId xmlns:p14="http://schemas.microsoft.com/office/powerpoint/2010/main" val="4156983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43</a:t>
            </a:fld>
            <a:endParaRPr lang="nl-NL"/>
          </a:p>
        </p:txBody>
      </p:sp>
    </p:spTree>
    <p:extLst>
      <p:ext uri="{BB962C8B-B14F-4D97-AF65-F5344CB8AC3E}">
        <p14:creationId xmlns:p14="http://schemas.microsoft.com/office/powerpoint/2010/main" val="3154343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44</a:t>
            </a:fld>
            <a:endParaRPr lang="nl-NL"/>
          </a:p>
        </p:txBody>
      </p:sp>
    </p:spTree>
    <p:extLst>
      <p:ext uri="{BB962C8B-B14F-4D97-AF65-F5344CB8AC3E}">
        <p14:creationId xmlns:p14="http://schemas.microsoft.com/office/powerpoint/2010/main" val="269804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an object of the class is created, the variable to which the object is assigned holds only a reference to that memory. When the object reference is assigned to a new variable, the new variable refers to the original object. Changes made through one variable are reflected in the other variable because they both refer to the same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variable remains in memory until all references to it go out of scope. At that time, the CLR marks it as eligible for garbage collection</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9</a:t>
            </a:fld>
            <a:endParaRPr lang="nl-NL"/>
          </a:p>
        </p:txBody>
      </p:sp>
    </p:spTree>
    <p:extLst>
      <p:ext uri="{BB962C8B-B14F-4D97-AF65-F5344CB8AC3E}">
        <p14:creationId xmlns:p14="http://schemas.microsoft.com/office/powerpoint/2010/main" val="284293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45</a:t>
            </a:fld>
            <a:endParaRPr lang="nl-NL"/>
          </a:p>
        </p:txBody>
      </p:sp>
    </p:spTree>
    <p:extLst>
      <p:ext uri="{BB962C8B-B14F-4D97-AF65-F5344CB8AC3E}">
        <p14:creationId xmlns:p14="http://schemas.microsoft.com/office/powerpoint/2010/main" val="3253980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46</a:t>
            </a:fld>
            <a:endParaRPr lang="nl-NL"/>
          </a:p>
        </p:txBody>
      </p:sp>
    </p:spTree>
    <p:extLst>
      <p:ext uri="{BB962C8B-B14F-4D97-AF65-F5344CB8AC3E}">
        <p14:creationId xmlns:p14="http://schemas.microsoft.com/office/powerpoint/2010/main" val="3376746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47</a:t>
            </a:fld>
            <a:endParaRPr lang="nl-NL"/>
          </a:p>
        </p:txBody>
      </p:sp>
    </p:spTree>
    <p:extLst>
      <p:ext uri="{BB962C8B-B14F-4D97-AF65-F5344CB8AC3E}">
        <p14:creationId xmlns:p14="http://schemas.microsoft.com/office/powerpoint/2010/main" val="34445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48</a:t>
            </a:fld>
            <a:endParaRPr lang="nl-NL"/>
          </a:p>
        </p:txBody>
      </p:sp>
    </p:spTree>
    <p:extLst>
      <p:ext uri="{BB962C8B-B14F-4D97-AF65-F5344CB8AC3E}">
        <p14:creationId xmlns:p14="http://schemas.microsoft.com/office/powerpoint/2010/main" val="3230996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49</a:t>
            </a:fld>
            <a:endParaRPr lang="nl-NL"/>
          </a:p>
        </p:txBody>
      </p:sp>
    </p:spTree>
    <p:extLst>
      <p:ext uri="{BB962C8B-B14F-4D97-AF65-F5344CB8AC3E}">
        <p14:creationId xmlns:p14="http://schemas.microsoft.com/office/powerpoint/2010/main" val="25605356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50</a:t>
            </a:fld>
            <a:endParaRPr lang="nl-NL"/>
          </a:p>
        </p:txBody>
      </p:sp>
    </p:spTree>
    <p:extLst>
      <p:ext uri="{BB962C8B-B14F-4D97-AF65-F5344CB8AC3E}">
        <p14:creationId xmlns:p14="http://schemas.microsoft.com/office/powerpoint/2010/main" val="2794383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51</a:t>
            </a:fld>
            <a:endParaRPr lang="nl-NL"/>
          </a:p>
        </p:txBody>
      </p:sp>
    </p:spTree>
    <p:extLst>
      <p:ext uri="{BB962C8B-B14F-4D97-AF65-F5344CB8AC3E}">
        <p14:creationId xmlns:p14="http://schemas.microsoft.com/office/powerpoint/2010/main" val="143666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52</a:t>
            </a:fld>
            <a:endParaRPr lang="nl-NL"/>
          </a:p>
        </p:txBody>
      </p:sp>
    </p:spTree>
    <p:extLst>
      <p:ext uri="{BB962C8B-B14F-4D97-AF65-F5344CB8AC3E}">
        <p14:creationId xmlns:p14="http://schemas.microsoft.com/office/powerpoint/2010/main" val="3396469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53</a:t>
            </a:fld>
            <a:endParaRPr lang="nl-NL"/>
          </a:p>
        </p:txBody>
      </p:sp>
    </p:spTree>
    <p:extLst>
      <p:ext uri="{BB962C8B-B14F-4D97-AF65-F5344CB8AC3E}">
        <p14:creationId xmlns:p14="http://schemas.microsoft.com/office/powerpoint/2010/main" val="3497449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54</a:t>
            </a:fld>
            <a:endParaRPr lang="nl-NL"/>
          </a:p>
        </p:txBody>
      </p:sp>
    </p:spTree>
    <p:extLst>
      <p:ext uri="{BB962C8B-B14F-4D97-AF65-F5344CB8AC3E}">
        <p14:creationId xmlns:p14="http://schemas.microsoft.com/office/powerpoint/2010/main" val="2087608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Destructor, </a:t>
            </a:r>
            <a:r>
              <a:rPr lang="en-US" dirty="0" err="1"/>
              <a:t>operatori</a:t>
            </a:r>
            <a:r>
              <a:rPr lang="en-US" dirty="0"/>
              <a:t>, index</a:t>
            </a:r>
          </a:p>
        </p:txBody>
      </p:sp>
      <p:sp>
        <p:nvSpPr>
          <p:cNvPr id="4" name="Slide Number Placeholder 3"/>
          <p:cNvSpPr>
            <a:spLocks noGrp="1"/>
          </p:cNvSpPr>
          <p:nvPr>
            <p:ph type="sldNum" sz="quarter" idx="10"/>
          </p:nvPr>
        </p:nvSpPr>
        <p:spPr/>
        <p:txBody>
          <a:bodyPr/>
          <a:lstStyle/>
          <a:p>
            <a:fld id="{2DB1139D-5AC7-4B0B-A715-E40E0591EF82}" type="slidenum">
              <a:rPr lang="nl-NL" smtClean="0"/>
              <a:t>10</a:t>
            </a:fld>
            <a:endParaRPr lang="nl-NL"/>
          </a:p>
        </p:txBody>
      </p:sp>
    </p:spTree>
    <p:extLst>
      <p:ext uri="{BB962C8B-B14F-4D97-AF65-F5344CB8AC3E}">
        <p14:creationId xmlns:p14="http://schemas.microsoft.com/office/powerpoint/2010/main" val="107534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55</a:t>
            </a:fld>
            <a:endParaRPr lang="nl-NL"/>
          </a:p>
        </p:txBody>
      </p:sp>
    </p:spTree>
    <p:extLst>
      <p:ext uri="{BB962C8B-B14F-4D97-AF65-F5344CB8AC3E}">
        <p14:creationId xmlns:p14="http://schemas.microsoft.com/office/powerpoint/2010/main" val="2027990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you should use fields only for variables that have private or protected accessibility. Data that your class exposes to client code should be provided through </a:t>
            </a:r>
            <a:r>
              <a:rPr lang="en-US" sz="1200" b="0" i="0" u="sng" kern="1200" dirty="0">
                <a:solidFill>
                  <a:schemeClr val="tx1"/>
                </a:solidFill>
                <a:effectLst/>
                <a:latin typeface="+mn-lt"/>
                <a:ea typeface="+mn-ea"/>
                <a:cs typeface="+mn-cs"/>
                <a:hlinkClick r:id="rId3"/>
              </a:rPr>
              <a:t>methods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properties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indexers</a:t>
            </a:r>
            <a:r>
              <a:rPr lang="en-US" sz="1200" b="0" i="0" u="sng"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By using these constructs for indirect access to internal fields, you can guard against invalid input values. A private field that stores the data exposed by a public property is called a </a:t>
            </a:r>
            <a:r>
              <a:rPr lang="en-US" sz="1200" b="0" i="1" kern="1200" dirty="0">
                <a:solidFill>
                  <a:schemeClr val="tx1"/>
                </a:solidFill>
                <a:effectLst/>
                <a:latin typeface="+mn-lt"/>
                <a:ea typeface="+mn-ea"/>
                <a:cs typeface="+mn-cs"/>
              </a:rPr>
              <a:t>backing store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backing field</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56</a:t>
            </a:fld>
            <a:endParaRPr lang="nl-NL"/>
          </a:p>
        </p:txBody>
      </p:sp>
    </p:spTree>
    <p:extLst>
      <p:ext uri="{BB962C8B-B14F-4D97-AF65-F5344CB8AC3E}">
        <p14:creationId xmlns:p14="http://schemas.microsoft.com/office/powerpoint/2010/main" val="4176335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57</a:t>
            </a:fld>
            <a:endParaRPr lang="nl-NL"/>
          </a:p>
        </p:txBody>
      </p:sp>
    </p:spTree>
    <p:extLst>
      <p:ext uri="{BB962C8B-B14F-4D97-AF65-F5344CB8AC3E}">
        <p14:creationId xmlns:p14="http://schemas.microsoft.com/office/powerpoint/2010/main" val="2184498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types and type members have an accessibility level, which controls whether they can be used from other code in your assembly or other assemblies.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58</a:t>
            </a:fld>
            <a:endParaRPr lang="nl-NL"/>
          </a:p>
        </p:txBody>
      </p:sp>
    </p:spTree>
    <p:extLst>
      <p:ext uri="{BB962C8B-B14F-4D97-AF65-F5344CB8AC3E}">
        <p14:creationId xmlns:p14="http://schemas.microsoft.com/office/powerpoint/2010/main" val="2462631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type or member can be accessed by any other code in the same assembly or another assembly that references it</a:t>
            </a:r>
          </a:p>
        </p:txBody>
      </p:sp>
      <p:sp>
        <p:nvSpPr>
          <p:cNvPr id="4" name="Slide Number Placeholder 3"/>
          <p:cNvSpPr>
            <a:spLocks noGrp="1"/>
          </p:cNvSpPr>
          <p:nvPr>
            <p:ph type="sldNum" sz="quarter" idx="10"/>
          </p:nvPr>
        </p:nvSpPr>
        <p:spPr/>
        <p:txBody>
          <a:bodyPr/>
          <a:lstStyle/>
          <a:p>
            <a:fld id="{2DB1139D-5AC7-4B0B-A715-E40E0591EF82}" type="slidenum">
              <a:rPr lang="nl-NL" smtClean="0"/>
              <a:t>59</a:t>
            </a:fld>
            <a:endParaRPr lang="nl-NL"/>
          </a:p>
        </p:txBody>
      </p:sp>
    </p:spTree>
    <p:extLst>
      <p:ext uri="{BB962C8B-B14F-4D97-AF65-F5344CB8AC3E}">
        <p14:creationId xmlns:p14="http://schemas.microsoft.com/office/powerpoint/2010/main" val="2722391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 the type or member can be accessed only by the code in the same class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60</a:t>
            </a:fld>
            <a:endParaRPr lang="nl-NL"/>
          </a:p>
        </p:txBody>
      </p:sp>
    </p:spTree>
    <p:extLst>
      <p:ext uri="{BB962C8B-B14F-4D97-AF65-F5344CB8AC3E}">
        <p14:creationId xmlns:p14="http://schemas.microsoft.com/office/powerpoint/2010/main" val="909204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type or member can be accessed only by code in the same class, or in a class that is derived from that class</a:t>
            </a:r>
          </a:p>
        </p:txBody>
      </p:sp>
      <p:sp>
        <p:nvSpPr>
          <p:cNvPr id="4" name="Slide Number Placeholder 3"/>
          <p:cNvSpPr>
            <a:spLocks noGrp="1"/>
          </p:cNvSpPr>
          <p:nvPr>
            <p:ph type="sldNum" sz="quarter" idx="10"/>
          </p:nvPr>
        </p:nvSpPr>
        <p:spPr/>
        <p:txBody>
          <a:bodyPr/>
          <a:lstStyle/>
          <a:p>
            <a:fld id="{2DB1139D-5AC7-4B0B-A715-E40E0591EF82}" type="slidenum">
              <a:rPr lang="nl-NL" smtClean="0"/>
              <a:t>61</a:t>
            </a:fld>
            <a:endParaRPr lang="nl-NL"/>
          </a:p>
        </p:txBody>
      </p:sp>
    </p:spTree>
    <p:extLst>
      <p:ext uri="{BB962C8B-B14F-4D97-AF65-F5344CB8AC3E}">
        <p14:creationId xmlns:p14="http://schemas.microsoft.com/office/powerpoint/2010/main" val="543845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 The type or member can be accessed only by code in the same assembly, but not from another assembly</a:t>
            </a:r>
          </a:p>
        </p:txBody>
      </p:sp>
      <p:sp>
        <p:nvSpPr>
          <p:cNvPr id="4" name="Slide Number Placeholder 3"/>
          <p:cNvSpPr>
            <a:spLocks noGrp="1"/>
          </p:cNvSpPr>
          <p:nvPr>
            <p:ph type="sldNum" sz="quarter" idx="10"/>
          </p:nvPr>
        </p:nvSpPr>
        <p:spPr/>
        <p:txBody>
          <a:bodyPr/>
          <a:lstStyle/>
          <a:p>
            <a:fld id="{2DB1139D-5AC7-4B0B-A715-E40E0591EF82}" type="slidenum">
              <a:rPr lang="nl-NL" smtClean="0"/>
              <a:t>62</a:t>
            </a:fld>
            <a:endParaRPr lang="nl-NL"/>
          </a:p>
        </p:txBody>
      </p:sp>
    </p:spTree>
    <p:extLst>
      <p:ext uri="{BB962C8B-B14F-4D97-AF65-F5344CB8AC3E}">
        <p14:creationId xmlns:p14="http://schemas.microsoft.com/office/powerpoint/2010/main" val="1816442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 The type or member can be accessed by any code in the assembly in which it is declared, or from within a derived class in another assembly.</a:t>
            </a:r>
          </a:p>
        </p:txBody>
      </p:sp>
      <p:sp>
        <p:nvSpPr>
          <p:cNvPr id="4" name="Slide Number Placeholder 3"/>
          <p:cNvSpPr>
            <a:spLocks noGrp="1"/>
          </p:cNvSpPr>
          <p:nvPr>
            <p:ph type="sldNum" sz="quarter" idx="10"/>
          </p:nvPr>
        </p:nvSpPr>
        <p:spPr/>
        <p:txBody>
          <a:bodyPr/>
          <a:lstStyle/>
          <a:p>
            <a:fld id="{2DB1139D-5AC7-4B0B-A715-E40E0591EF82}" type="slidenum">
              <a:rPr lang="nl-NL" smtClean="0"/>
              <a:t>63</a:t>
            </a:fld>
            <a:endParaRPr lang="nl-NL"/>
          </a:p>
        </p:txBody>
      </p:sp>
    </p:spTree>
    <p:extLst>
      <p:ext uri="{BB962C8B-B14F-4D97-AF65-F5344CB8AC3E}">
        <p14:creationId xmlns:p14="http://schemas.microsoft.com/office/powerpoint/2010/main" val="1876687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type or member can be accessed only within its declaring assembly, by code in the same class or in a type that is derived from that class.</a:t>
            </a:r>
          </a:p>
        </p:txBody>
      </p:sp>
      <p:sp>
        <p:nvSpPr>
          <p:cNvPr id="4" name="Slide Number Placeholder 3"/>
          <p:cNvSpPr>
            <a:spLocks noGrp="1"/>
          </p:cNvSpPr>
          <p:nvPr>
            <p:ph type="sldNum" sz="quarter" idx="10"/>
          </p:nvPr>
        </p:nvSpPr>
        <p:spPr/>
        <p:txBody>
          <a:bodyPr/>
          <a:lstStyle/>
          <a:p>
            <a:fld id="{2DB1139D-5AC7-4B0B-A715-E40E0591EF82}" type="slidenum">
              <a:rPr lang="nl-NL" smtClean="0"/>
              <a:t>64</a:t>
            </a:fld>
            <a:endParaRPr lang="nl-NL"/>
          </a:p>
        </p:txBody>
      </p:sp>
    </p:spTree>
    <p:extLst>
      <p:ext uri="{BB962C8B-B14F-4D97-AF65-F5344CB8AC3E}">
        <p14:creationId xmlns:p14="http://schemas.microsoft.com/office/powerpoint/2010/main" val="236376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Fields are variables declared at class scope. A field may be a built-in numeric type or an instance of another class. For example, a calendar class may have a field that contains the current date.</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11</a:t>
            </a:fld>
            <a:endParaRPr lang="nl-NL"/>
          </a:p>
        </p:txBody>
      </p:sp>
    </p:spTree>
    <p:extLst>
      <p:ext uri="{BB962C8B-B14F-4D97-AF65-F5344CB8AC3E}">
        <p14:creationId xmlns:p14="http://schemas.microsoft.com/office/powerpoint/2010/main" val="3753408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65</a:t>
            </a:fld>
            <a:endParaRPr lang="nl-NL"/>
          </a:p>
        </p:txBody>
      </p:sp>
    </p:spTree>
    <p:extLst>
      <p:ext uri="{BB962C8B-B14F-4D97-AF65-F5344CB8AC3E}">
        <p14:creationId xmlns:p14="http://schemas.microsoft.com/office/powerpoint/2010/main" val="316894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property is a member that provides a flexible mechanism to read, write or compute the data of a private field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66</a:t>
            </a:fld>
            <a:endParaRPr lang="nl-NL"/>
          </a:p>
        </p:txBody>
      </p:sp>
    </p:spTree>
    <p:extLst>
      <p:ext uri="{BB962C8B-B14F-4D97-AF65-F5344CB8AC3E}">
        <p14:creationId xmlns:p14="http://schemas.microsoft.com/office/powerpoint/2010/main" val="29331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Fields should nearly always be private members of a class, so you don’t expose internal implementation.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67</a:t>
            </a:fld>
            <a:endParaRPr lang="nl-NL"/>
          </a:p>
        </p:txBody>
      </p:sp>
    </p:spTree>
    <p:extLst>
      <p:ext uri="{BB962C8B-B14F-4D97-AF65-F5344CB8AC3E}">
        <p14:creationId xmlns:p14="http://schemas.microsoft.com/office/powerpoint/2010/main" val="1203644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you should use properties if you need them to look and behave like a variable.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68</a:t>
            </a:fld>
            <a:endParaRPr lang="nl-NL"/>
          </a:p>
        </p:txBody>
      </p:sp>
    </p:spTree>
    <p:extLst>
      <p:ext uri="{BB962C8B-B14F-4D97-AF65-F5344CB8AC3E}">
        <p14:creationId xmlns:p14="http://schemas.microsoft.com/office/powerpoint/2010/main" val="3910941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69</a:t>
            </a:fld>
            <a:endParaRPr lang="nl-NL"/>
          </a:p>
        </p:txBody>
      </p:sp>
    </p:spTree>
    <p:extLst>
      <p:ext uri="{BB962C8B-B14F-4D97-AF65-F5344CB8AC3E}">
        <p14:creationId xmlns:p14="http://schemas.microsoft.com/office/powerpoint/2010/main" val="4595654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70</a:t>
            </a:fld>
            <a:endParaRPr lang="nl-NL"/>
          </a:p>
        </p:txBody>
      </p:sp>
    </p:spTree>
    <p:extLst>
      <p:ext uri="{BB962C8B-B14F-4D97-AF65-F5344CB8AC3E}">
        <p14:creationId xmlns:p14="http://schemas.microsoft.com/office/powerpoint/2010/main" val="1721063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71</a:t>
            </a:fld>
            <a:endParaRPr lang="nl-NL"/>
          </a:p>
        </p:txBody>
      </p:sp>
    </p:spTree>
    <p:extLst>
      <p:ext uri="{BB962C8B-B14F-4D97-AF65-F5344CB8AC3E}">
        <p14:creationId xmlns:p14="http://schemas.microsoft.com/office/powerpoint/2010/main" val="3643388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72</a:t>
            </a:fld>
            <a:endParaRPr lang="nl-NL"/>
          </a:p>
        </p:txBody>
      </p:sp>
    </p:spTree>
    <p:extLst>
      <p:ext uri="{BB962C8B-B14F-4D97-AF65-F5344CB8AC3E}">
        <p14:creationId xmlns:p14="http://schemas.microsoft.com/office/powerpoint/2010/main" val="1443288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73</a:t>
            </a:fld>
            <a:endParaRPr lang="nl-NL"/>
          </a:p>
        </p:txBody>
      </p:sp>
    </p:spTree>
    <p:extLst>
      <p:ext uri="{BB962C8B-B14F-4D97-AF65-F5344CB8AC3E}">
        <p14:creationId xmlns:p14="http://schemas.microsoft.com/office/powerpoint/2010/main" val="1613738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74</a:t>
            </a:fld>
            <a:endParaRPr lang="nl-NL"/>
          </a:p>
        </p:txBody>
      </p:sp>
    </p:spTree>
    <p:extLst>
      <p:ext uri="{BB962C8B-B14F-4D97-AF65-F5344CB8AC3E}">
        <p14:creationId xmlns:p14="http://schemas.microsoft.com/office/powerpoint/2010/main" val="379202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Constants</a:t>
            </a:r>
            <a:r>
              <a:rPr lang="en-US" dirty="0" err="1">
                <a:effectLst/>
              </a:rPr>
              <a:t>Constants</a:t>
            </a:r>
            <a:r>
              <a:rPr lang="en-US" dirty="0">
                <a:effectLst/>
              </a:rPr>
              <a:t> are fields or properties whose value is set at compile time and cannot be changed.</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12</a:t>
            </a:fld>
            <a:endParaRPr lang="nl-NL"/>
          </a:p>
        </p:txBody>
      </p:sp>
    </p:spTree>
    <p:extLst>
      <p:ext uri="{BB962C8B-B14F-4D97-AF65-F5344CB8AC3E}">
        <p14:creationId xmlns:p14="http://schemas.microsoft.com/office/powerpoint/2010/main" val="3560033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75</a:t>
            </a:fld>
            <a:endParaRPr lang="nl-NL"/>
          </a:p>
        </p:txBody>
      </p:sp>
    </p:spTree>
    <p:extLst>
      <p:ext uri="{BB962C8B-B14F-4D97-AF65-F5344CB8AC3E}">
        <p14:creationId xmlns:p14="http://schemas.microsoft.com/office/powerpoint/2010/main" val="198410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Write-only properties are rare and are most commonly used to restrict access to sensitive data.</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76</a:t>
            </a:fld>
            <a:endParaRPr lang="nl-NL"/>
          </a:p>
        </p:txBody>
      </p:sp>
    </p:spTree>
    <p:extLst>
      <p:ext uri="{BB962C8B-B14F-4D97-AF65-F5344CB8AC3E}">
        <p14:creationId xmlns:p14="http://schemas.microsoft.com/office/powerpoint/2010/main" val="2605078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Write-only properties are rare and are most commonly used to restrict access to sensitive data.</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77</a:t>
            </a:fld>
            <a:endParaRPr lang="nl-NL"/>
          </a:p>
        </p:txBody>
      </p:sp>
    </p:spTree>
    <p:extLst>
      <p:ext uri="{BB962C8B-B14F-4D97-AF65-F5344CB8AC3E}">
        <p14:creationId xmlns:p14="http://schemas.microsoft.com/office/powerpoint/2010/main" val="3336587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Course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•Title</a:t>
            </a:r>
          </a:p>
          <a:p>
            <a:r>
              <a:rPr lang="en-US" sz="1200" b="0" i="0" u="none" strike="noStrike" kern="1200" baseline="0" dirty="0">
                <a:solidFill>
                  <a:schemeClr val="tx1"/>
                </a:solidFill>
                <a:latin typeface="+mn-lt"/>
                <a:ea typeface="+mn-ea"/>
                <a:cs typeface="+mn-cs"/>
              </a:rPr>
              <a:t>•Professor Name</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Student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•Name</a:t>
            </a:r>
          </a:p>
          <a:p>
            <a:r>
              <a:rPr lang="en-US" sz="1200" b="0" i="0" u="none" strike="noStrike" kern="1200" baseline="0" dirty="0">
                <a:solidFill>
                  <a:schemeClr val="tx1"/>
                </a:solidFill>
                <a:latin typeface="+mn-lt"/>
                <a:ea typeface="+mn-ea"/>
                <a:cs typeface="+mn-cs"/>
              </a:rPr>
              <a:t>•Address</a:t>
            </a:r>
          </a:p>
          <a:p>
            <a:r>
              <a:rPr lang="en-US" sz="1200" b="0" i="0" u="none" strike="noStrike" kern="1200" baseline="0" dirty="0">
                <a:solidFill>
                  <a:schemeClr val="tx1"/>
                </a:solidFill>
                <a:latin typeface="+mn-lt"/>
                <a:ea typeface="+mn-ea"/>
                <a:cs typeface="+mn-cs"/>
              </a:rPr>
              <a:t>•Email</a:t>
            </a:r>
          </a:p>
          <a:p>
            <a:r>
              <a:rPr lang="en-US" sz="1200" b="0" i="0" u="none" strike="noStrike" kern="1200" baseline="0" dirty="0">
                <a:solidFill>
                  <a:schemeClr val="tx1"/>
                </a:solidFill>
                <a:latin typeface="+mn-lt"/>
                <a:ea typeface="+mn-ea"/>
                <a:cs typeface="+mn-cs"/>
              </a:rPr>
              <a:t>•Average Mark</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Exam</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•Course</a:t>
            </a:r>
          </a:p>
          <a:p>
            <a:r>
              <a:rPr lang="en-US" sz="1200" b="0" i="0" u="none" strike="noStrike" kern="1200" baseline="0" dirty="0">
                <a:solidFill>
                  <a:schemeClr val="tx1"/>
                </a:solidFill>
                <a:latin typeface="+mn-lt"/>
                <a:ea typeface="+mn-ea"/>
                <a:cs typeface="+mn-cs"/>
              </a:rPr>
              <a:t>•Exam date</a:t>
            </a:r>
          </a:p>
          <a:p>
            <a:r>
              <a:rPr lang="en-US" sz="1200" b="0" i="0" u="none" strike="noStrike" kern="1200" baseline="0" dirty="0">
                <a:solidFill>
                  <a:schemeClr val="tx1"/>
                </a:solidFill>
                <a:latin typeface="+mn-lt"/>
                <a:ea typeface="+mn-ea"/>
                <a:cs typeface="+mn-cs"/>
              </a:rPr>
              <a:t>•Room Name</a:t>
            </a:r>
          </a:p>
          <a:p>
            <a:r>
              <a:rPr lang="en-US" sz="1200" b="0" i="0" u="none" strike="noStrike" kern="1200" baseline="0" dirty="0">
                <a:solidFill>
                  <a:schemeClr val="tx1"/>
                </a:solidFill>
                <a:latin typeface="+mn-lt"/>
                <a:ea typeface="+mn-ea"/>
                <a:cs typeface="+mn-cs"/>
              </a:rPr>
              <a:t>•Results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Exam Result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•Student</a:t>
            </a:r>
          </a:p>
          <a:p>
            <a:r>
              <a:rPr lang="en-US" sz="1200" b="0" i="0" u="none" strike="noStrike" kern="1200" baseline="0" dirty="0">
                <a:solidFill>
                  <a:schemeClr val="tx1"/>
                </a:solidFill>
                <a:latin typeface="+mn-lt"/>
                <a:ea typeface="+mn-ea"/>
                <a:cs typeface="+mn-cs"/>
              </a:rPr>
              <a:t>•Mark</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78</a:t>
            </a:fld>
            <a:endParaRPr lang="nl-NL"/>
          </a:p>
        </p:txBody>
      </p:sp>
    </p:spTree>
    <p:extLst>
      <p:ext uri="{BB962C8B-B14F-4D97-AF65-F5344CB8AC3E}">
        <p14:creationId xmlns:p14="http://schemas.microsoft.com/office/powerpoint/2010/main" val="1792309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79</a:t>
            </a:fld>
            <a:endParaRPr lang="nl-NL"/>
          </a:p>
        </p:txBody>
      </p:sp>
    </p:spTree>
    <p:extLst>
      <p:ext uri="{BB962C8B-B14F-4D97-AF65-F5344CB8AC3E}">
        <p14:creationId xmlns:p14="http://schemas.microsoft.com/office/powerpoint/2010/main" val="24913956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p:txBody>
      </p:sp>
      <p:sp>
        <p:nvSpPr>
          <p:cNvPr id="4" name="Slide Number Placeholder 3"/>
          <p:cNvSpPr>
            <a:spLocks noGrp="1"/>
          </p:cNvSpPr>
          <p:nvPr>
            <p:ph type="sldNum" sz="quarter" idx="10"/>
          </p:nvPr>
        </p:nvSpPr>
        <p:spPr/>
        <p:txBody>
          <a:bodyPr/>
          <a:lstStyle/>
          <a:p>
            <a:fld id="{2DB1139D-5AC7-4B0B-A715-E40E0591EF82}" type="slidenum">
              <a:rPr lang="nl-NL" smtClean="0"/>
              <a:t>80</a:t>
            </a:fld>
            <a:endParaRPr lang="nl-NL"/>
          </a:p>
        </p:txBody>
      </p:sp>
    </p:spTree>
    <p:extLst>
      <p:ext uri="{BB962C8B-B14F-4D97-AF65-F5344CB8AC3E}">
        <p14:creationId xmlns:p14="http://schemas.microsoft.com/office/powerpoint/2010/main" val="646225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enables data to be accessed easily and still helps promote the safety and flexibility of methods.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Changing one object in a tightly coupled application often requires changes to a number of other objects</a:t>
            </a:r>
          </a:p>
          <a:p>
            <a:r>
              <a:rPr lang="en-US" sz="1200" b="0" i="0" kern="1200" dirty="0">
                <a:solidFill>
                  <a:schemeClr val="tx1"/>
                </a:solidFill>
                <a:effectLst/>
                <a:latin typeface="+mn-lt"/>
                <a:ea typeface="+mn-ea"/>
                <a:cs typeface="+mn-cs"/>
              </a:rPr>
              <a:t> In a small application we can easily identify the changes and there is less chance to miss anything. </a:t>
            </a:r>
          </a:p>
          <a:p>
            <a:r>
              <a:rPr lang="en-US" sz="1200" b="0" i="0" kern="1200" dirty="0">
                <a:solidFill>
                  <a:schemeClr val="tx1"/>
                </a:solidFill>
                <a:effectLst/>
                <a:latin typeface="+mn-lt"/>
                <a:ea typeface="+mn-ea"/>
                <a:cs typeface="+mn-cs"/>
              </a:rPr>
              <a:t>But in large applications these inter-dependencies are not always known by every programmer or there is a chance of overlooking changes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Tightly Coupled Objects are objects that need to know quite a bit about other objects and are usually highly dependent on each other's interfaces.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LOOSE:</a:t>
            </a:r>
          </a:p>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a:p>
            <a:endParaRPr lang="en-US" sz="1200" b="0" i="0" kern="1200" dirty="0">
              <a:solidFill>
                <a:schemeClr val="tx1"/>
              </a:solidFill>
              <a:effectLst/>
              <a:latin typeface="+mn-lt"/>
              <a:ea typeface="+mn-ea"/>
              <a:cs typeface="+mn-cs"/>
            </a:endParaRPr>
          </a:p>
          <a:p>
            <a:r>
              <a:rPr lang="en-US" dirty="0"/>
              <a:t>Loose coupling is a design goal that seeks to reduce the inter-dependencies between components of a system with the goal of reducing the risk that changes in one component will require changes in any other component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81</a:t>
            </a:fld>
            <a:endParaRPr lang="nl-NL"/>
          </a:p>
        </p:txBody>
      </p:sp>
    </p:spTree>
    <p:extLst>
      <p:ext uri="{BB962C8B-B14F-4D97-AF65-F5344CB8AC3E}">
        <p14:creationId xmlns:p14="http://schemas.microsoft.com/office/powerpoint/2010/main" val="2023920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Tight Coupling creates some difficulties. </a:t>
            </a:r>
          </a:p>
          <a:p>
            <a:r>
              <a:rPr lang="en-US" sz="1200" b="0" i="0" kern="1200" dirty="0">
                <a:solidFill>
                  <a:schemeClr val="tx1"/>
                </a:solidFill>
                <a:effectLst/>
                <a:latin typeface="+mn-lt"/>
                <a:ea typeface="+mn-ea"/>
                <a:cs typeface="+mn-cs"/>
              </a:rPr>
              <a:t>Here, the task of the control object, the object needs to be able to television, the television remote control is dependent on the other phrase.</a:t>
            </a:r>
          </a:p>
          <a:p>
            <a:r>
              <a:rPr lang="en-US" sz="1200" b="0" i="0" kern="1200" dirty="0">
                <a:solidFill>
                  <a:schemeClr val="tx1"/>
                </a:solidFill>
                <a:effectLst/>
                <a:latin typeface="+mn-lt"/>
                <a:ea typeface="+mn-ea"/>
                <a:cs typeface="+mn-cs"/>
              </a:rPr>
              <a:t> So, what's the harm of the following dependencies:</a:t>
            </a:r>
          </a:p>
          <a:p>
            <a:r>
              <a:rPr lang="en-US" sz="1200" b="0" i="0" kern="1200" dirty="0">
                <a:solidFill>
                  <a:schemeClr val="tx1"/>
                </a:solidFill>
                <a:effectLst/>
                <a:latin typeface="+mn-lt"/>
                <a:ea typeface="+mn-ea"/>
                <a:cs typeface="+mn-cs"/>
              </a:rPr>
              <a:t>TV without a remote control does not work.</a:t>
            </a:r>
          </a:p>
          <a:p>
            <a:r>
              <a:rPr lang="en-US" sz="1200" b="0" i="0" kern="1200" dirty="0">
                <a:solidFill>
                  <a:schemeClr val="tx1"/>
                </a:solidFill>
                <a:effectLst/>
                <a:latin typeface="+mn-lt"/>
                <a:ea typeface="+mn-ea"/>
                <a:cs typeface="+mn-cs"/>
              </a:rPr>
              <a:t>TV changes the control directly affected by this change.</a:t>
            </a:r>
          </a:p>
          <a:p>
            <a:r>
              <a:rPr lang="en-US" sz="1200" b="0" i="0" kern="1200" dirty="0">
                <a:solidFill>
                  <a:schemeClr val="tx1"/>
                </a:solidFill>
                <a:effectLst/>
                <a:latin typeface="+mn-lt"/>
                <a:ea typeface="+mn-ea"/>
                <a:cs typeface="+mn-cs"/>
              </a:rPr>
              <a:t>The Control can only control the TV, cannot control other devices.</a:t>
            </a:r>
          </a:p>
        </p:txBody>
      </p:sp>
      <p:sp>
        <p:nvSpPr>
          <p:cNvPr id="4" name="Slide Number Placeholder 3"/>
          <p:cNvSpPr>
            <a:spLocks noGrp="1"/>
          </p:cNvSpPr>
          <p:nvPr>
            <p:ph type="sldNum" sz="quarter" idx="10"/>
          </p:nvPr>
        </p:nvSpPr>
        <p:spPr/>
        <p:txBody>
          <a:bodyPr/>
          <a:lstStyle/>
          <a:p>
            <a:fld id="{2DB1139D-5AC7-4B0B-A715-E40E0591EF82}" type="slidenum">
              <a:rPr lang="nl-NL" smtClean="0"/>
              <a:t>82</a:t>
            </a:fld>
            <a:endParaRPr lang="nl-NL"/>
          </a:p>
        </p:txBody>
      </p:sp>
    </p:spTree>
    <p:extLst>
      <p:ext uri="{BB962C8B-B14F-4D97-AF65-F5344CB8AC3E}">
        <p14:creationId xmlns:p14="http://schemas.microsoft.com/office/powerpoint/2010/main" val="873024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p:txBody>
      </p:sp>
      <p:sp>
        <p:nvSpPr>
          <p:cNvPr id="4" name="Slide Number Placeholder 3"/>
          <p:cNvSpPr>
            <a:spLocks noGrp="1"/>
          </p:cNvSpPr>
          <p:nvPr>
            <p:ph type="sldNum" sz="quarter" idx="10"/>
          </p:nvPr>
        </p:nvSpPr>
        <p:spPr/>
        <p:txBody>
          <a:bodyPr/>
          <a:lstStyle/>
          <a:p>
            <a:fld id="{2DB1139D-5AC7-4B0B-A715-E40E0591EF82}" type="slidenum">
              <a:rPr lang="nl-NL" smtClean="0"/>
              <a:t>83</a:t>
            </a:fld>
            <a:endParaRPr lang="nl-NL"/>
          </a:p>
        </p:txBody>
      </p:sp>
    </p:spTree>
    <p:extLst>
      <p:ext uri="{BB962C8B-B14F-4D97-AF65-F5344CB8AC3E}">
        <p14:creationId xmlns:p14="http://schemas.microsoft.com/office/powerpoint/2010/main" val="14871084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p:txBody>
      </p:sp>
      <p:sp>
        <p:nvSpPr>
          <p:cNvPr id="4" name="Slide Number Placeholder 3"/>
          <p:cNvSpPr>
            <a:spLocks noGrp="1"/>
          </p:cNvSpPr>
          <p:nvPr>
            <p:ph type="sldNum" sz="quarter" idx="10"/>
          </p:nvPr>
        </p:nvSpPr>
        <p:spPr/>
        <p:txBody>
          <a:bodyPr/>
          <a:lstStyle/>
          <a:p>
            <a:fld id="{2DB1139D-5AC7-4B0B-A715-E40E0591EF82}" type="slidenum">
              <a:rPr lang="nl-NL" smtClean="0"/>
              <a:t>84</a:t>
            </a:fld>
            <a:endParaRPr lang="nl-NL"/>
          </a:p>
        </p:txBody>
      </p:sp>
    </p:spTree>
    <p:extLst>
      <p:ext uri="{BB962C8B-B14F-4D97-AF65-F5344CB8AC3E}">
        <p14:creationId xmlns:p14="http://schemas.microsoft.com/office/powerpoint/2010/main" val="18814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Properties</a:t>
            </a:r>
            <a:r>
              <a:rPr lang="en-US" dirty="0" err="1">
                <a:effectLst/>
              </a:rPr>
              <a:t>Properties</a:t>
            </a:r>
            <a:r>
              <a:rPr lang="en-US" dirty="0">
                <a:effectLst/>
              </a:rPr>
              <a:t> are methods on a class that are accessed as if they were fields on that class. A property can provide protection for a class field to keep it from being changed without the knowledge of the object.</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13</a:t>
            </a:fld>
            <a:endParaRPr lang="nl-NL"/>
          </a:p>
        </p:txBody>
      </p:sp>
    </p:spTree>
    <p:extLst>
      <p:ext uri="{BB962C8B-B14F-4D97-AF65-F5344CB8AC3E}">
        <p14:creationId xmlns:p14="http://schemas.microsoft.com/office/powerpoint/2010/main" val="9253687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a:p>
            <a:endParaRPr lang="en-US" sz="1200" b="0" i="0" kern="1200" dirty="0">
              <a:solidFill>
                <a:schemeClr val="tx1"/>
              </a:solidFill>
              <a:effectLst/>
              <a:latin typeface="+mn-lt"/>
              <a:ea typeface="+mn-ea"/>
              <a:cs typeface="+mn-cs"/>
            </a:endParaRPr>
          </a:p>
          <a:p>
            <a:pPr marL="541337" lvl="2" indent="0">
              <a:buNone/>
            </a:pPr>
            <a:r>
              <a:rPr lang="en-US" dirty="0"/>
              <a:t>The Hat is "loosely coupled" to the body. </a:t>
            </a:r>
          </a:p>
          <a:p>
            <a:pPr marL="541337" lvl="2" indent="0">
              <a:buNone/>
            </a:pPr>
            <a:r>
              <a:rPr lang="en-US" dirty="0"/>
              <a:t>This means you can easily take the hat off </a:t>
            </a:r>
          </a:p>
          <a:p>
            <a:pPr marL="541337" lvl="2" indent="0">
              <a:buNone/>
            </a:pPr>
            <a:r>
              <a:rPr lang="en-US" dirty="0"/>
              <a:t>without making any changes to the </a:t>
            </a:r>
            <a:r>
              <a:rPr lang="en-US" dirty="0" err="1"/>
              <a:t>the</a:t>
            </a:r>
            <a:r>
              <a:rPr lang="en-US" dirty="0"/>
              <a:t> </a:t>
            </a:r>
          </a:p>
          <a:p>
            <a:pPr marL="541337" lvl="2" indent="0">
              <a:buNone/>
            </a:pPr>
            <a:r>
              <a:rPr lang="en-US" dirty="0"/>
              <a:t>person/body. </a:t>
            </a:r>
          </a:p>
          <a:p>
            <a:pPr marL="541337" lvl="2" indent="0">
              <a:buNone/>
            </a:pPr>
            <a:r>
              <a:rPr lang="en-US" dirty="0"/>
              <a:t>When you can do that then you have</a:t>
            </a:r>
          </a:p>
          <a:p>
            <a:pPr marL="541337" lvl="2" indent="0">
              <a:buNone/>
            </a:pPr>
            <a:r>
              <a:rPr lang="en-US" dirty="0"/>
              <a:t> "loose coupling.</a:t>
            </a:r>
          </a:p>
          <a:p>
            <a:pPr marL="541337" lvl="2" indent="0">
              <a:buNone/>
            </a:pPr>
            <a:endParaRPr lang="en-US" dirty="0"/>
          </a:p>
          <a:p>
            <a:pPr marL="541337" lvl="2" indent="0">
              <a:buNone/>
            </a:pPr>
            <a:r>
              <a:rPr lang="en-US" dirty="0"/>
              <a:t>Think of your skin. It's stuck to your body. </a:t>
            </a:r>
          </a:p>
          <a:p>
            <a:pPr marL="541337" lvl="2" indent="0">
              <a:buNone/>
            </a:pPr>
            <a:r>
              <a:rPr lang="en-US" dirty="0"/>
              <a:t>It fits like a glove. But what if you wanted </a:t>
            </a:r>
          </a:p>
          <a:p>
            <a:pPr marL="541337" lvl="2" indent="0">
              <a:buNone/>
            </a:pPr>
            <a:r>
              <a:rPr lang="en-US" dirty="0"/>
              <a:t>to change your skin </a:t>
            </a:r>
            <a:r>
              <a:rPr lang="en-US" dirty="0" err="1"/>
              <a:t>colour</a:t>
            </a:r>
            <a:r>
              <a:rPr lang="en-US" dirty="0"/>
              <a:t> from say white </a:t>
            </a:r>
          </a:p>
          <a:p>
            <a:pPr marL="541337" lvl="2" indent="0">
              <a:buNone/>
            </a:pPr>
            <a:r>
              <a:rPr lang="en-US" dirty="0"/>
              <a:t>to black? </a:t>
            </a:r>
          </a:p>
          <a:p>
            <a:pPr marL="541337" lvl="2" indent="0">
              <a:buNone/>
            </a:pPr>
            <a:r>
              <a:rPr lang="en-US" dirty="0"/>
              <a:t> In other words, </a:t>
            </a:r>
            <a:r>
              <a:rPr lang="en-US" b="1" i="1" dirty="0"/>
              <a:t>if you want to change the </a:t>
            </a:r>
          </a:p>
          <a:p>
            <a:pPr marL="541337" lvl="2" indent="0">
              <a:buNone/>
            </a:pPr>
            <a:r>
              <a:rPr lang="en-US" b="1" i="1" dirty="0"/>
              <a:t>skin, you would also HAVE TO change the </a:t>
            </a:r>
          </a:p>
          <a:p>
            <a:pPr marL="541337" lvl="2" indent="0">
              <a:buNone/>
            </a:pPr>
            <a:r>
              <a:rPr lang="en-US" b="1" i="1" dirty="0"/>
              <a:t>design of your body</a:t>
            </a:r>
            <a:r>
              <a:rPr lang="en-US" dirty="0"/>
              <a:t> as well because the two </a:t>
            </a:r>
          </a:p>
          <a:p>
            <a:pPr marL="541337" lvl="2" indent="0">
              <a:buNone/>
            </a:pPr>
            <a:r>
              <a:rPr lang="en-US" dirty="0"/>
              <a:t>are joined together - they are tightly coupled.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85</a:t>
            </a:fld>
            <a:endParaRPr lang="nl-NL"/>
          </a:p>
        </p:txBody>
      </p:sp>
    </p:spTree>
    <p:extLst>
      <p:ext uri="{BB962C8B-B14F-4D97-AF65-F5344CB8AC3E}">
        <p14:creationId xmlns:p14="http://schemas.microsoft.com/office/powerpoint/2010/main" val="13710779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p:txBody>
      </p:sp>
      <p:sp>
        <p:nvSpPr>
          <p:cNvPr id="4" name="Slide Number Placeholder 3"/>
          <p:cNvSpPr>
            <a:spLocks noGrp="1"/>
          </p:cNvSpPr>
          <p:nvPr>
            <p:ph type="sldNum" sz="quarter" idx="10"/>
          </p:nvPr>
        </p:nvSpPr>
        <p:spPr/>
        <p:txBody>
          <a:bodyPr/>
          <a:lstStyle/>
          <a:p>
            <a:fld id="{2DB1139D-5AC7-4B0B-A715-E40E0591EF82}" type="slidenum">
              <a:rPr lang="nl-NL" smtClean="0"/>
              <a:t>86</a:t>
            </a:fld>
            <a:endParaRPr lang="nl-NL"/>
          </a:p>
        </p:txBody>
      </p:sp>
    </p:spTree>
    <p:extLst>
      <p:ext uri="{BB962C8B-B14F-4D97-AF65-F5344CB8AC3E}">
        <p14:creationId xmlns:p14="http://schemas.microsoft.com/office/powerpoint/2010/main" val="410944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p:txBody>
      </p:sp>
      <p:sp>
        <p:nvSpPr>
          <p:cNvPr id="4" name="Slide Number Placeholder 3"/>
          <p:cNvSpPr>
            <a:spLocks noGrp="1"/>
          </p:cNvSpPr>
          <p:nvPr>
            <p:ph type="sldNum" sz="quarter" idx="10"/>
          </p:nvPr>
        </p:nvSpPr>
        <p:spPr/>
        <p:txBody>
          <a:bodyPr/>
          <a:lstStyle/>
          <a:p>
            <a:fld id="{2DB1139D-5AC7-4B0B-A715-E40E0591EF82}" type="slidenum">
              <a:rPr lang="nl-NL" smtClean="0"/>
              <a:t>87</a:t>
            </a:fld>
            <a:endParaRPr lang="nl-NL"/>
          </a:p>
        </p:txBody>
      </p:sp>
    </p:spTree>
    <p:extLst>
      <p:ext uri="{BB962C8B-B14F-4D97-AF65-F5344CB8AC3E}">
        <p14:creationId xmlns:p14="http://schemas.microsoft.com/office/powerpoint/2010/main" val="3517120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Loose coupling is a much more generic concept intended to increase the flexibility of a system, make it more maintainable, and makes the entire framework more "stable".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 class – the class whose members are inherited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88</a:t>
            </a:fld>
            <a:endParaRPr lang="nl-NL"/>
          </a:p>
        </p:txBody>
      </p:sp>
    </p:spTree>
    <p:extLst>
      <p:ext uri="{BB962C8B-B14F-4D97-AF65-F5344CB8AC3E}">
        <p14:creationId xmlns:p14="http://schemas.microsoft.com/office/powerpoint/2010/main" val="20970261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ClassC</a:t>
            </a:r>
            <a:r>
              <a:rPr lang="en-US" sz="1200" b="0" i="0" kern="1200" dirty="0">
                <a:solidFill>
                  <a:schemeClr val="tx1"/>
                </a:solidFill>
                <a:effectLst/>
                <a:latin typeface="+mn-lt"/>
                <a:ea typeface="+mn-ea"/>
                <a:cs typeface="+mn-cs"/>
              </a:rPr>
              <a:t> is derived from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is derived from </a:t>
            </a:r>
            <a:r>
              <a:rPr lang="en-US" sz="1200" b="0" i="0" kern="1200" dirty="0" err="1">
                <a:solidFill>
                  <a:schemeClr val="tx1"/>
                </a:solidFill>
                <a:effectLst/>
                <a:latin typeface="+mn-lt"/>
                <a:ea typeface="+mn-ea"/>
                <a:cs typeface="+mn-cs"/>
              </a:rPr>
              <a:t>ClassA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ClassC</a:t>
            </a:r>
            <a:r>
              <a:rPr lang="en-US" sz="1200" b="0" i="0" kern="1200" dirty="0">
                <a:solidFill>
                  <a:schemeClr val="tx1"/>
                </a:solidFill>
                <a:effectLst/>
                <a:latin typeface="+mn-lt"/>
                <a:ea typeface="+mn-ea"/>
                <a:cs typeface="+mn-cs"/>
              </a:rPr>
              <a:t> inherits the members declared in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ClassA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Note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265113" lvl="1" indent="0">
              <a:buNone/>
            </a:pPr>
            <a:endParaRPr lang="en-US" dirty="0"/>
          </a:p>
          <a:p>
            <a:pPr lvl="2"/>
            <a:endParaRPr lang="en-US" dirty="0"/>
          </a:p>
          <a:p>
            <a:pPr lvl="2"/>
            <a:r>
              <a:rPr lang="en-US" dirty="0"/>
              <a:t>Derived class </a:t>
            </a:r>
          </a:p>
          <a:p>
            <a:pPr marL="717550" lvl="3" indent="0">
              <a:buNone/>
            </a:pPr>
            <a:r>
              <a:rPr lang="en-US" dirty="0"/>
              <a:t>		- the class that inherits the members of the base class</a:t>
            </a:r>
          </a:p>
          <a:p>
            <a:pPr marL="895350" lvl="4" indent="0">
              <a:buNone/>
            </a:pPr>
            <a:r>
              <a:rPr lang="en-US" dirty="0"/>
              <a:t>		</a:t>
            </a:r>
            <a:r>
              <a:rPr lang="en-US" sz="1600" dirty="0"/>
              <a:t>- can only have one direct base class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89</a:t>
            </a:fld>
            <a:endParaRPr lang="nl-NL"/>
          </a:p>
        </p:txBody>
      </p:sp>
    </p:spTree>
    <p:extLst>
      <p:ext uri="{BB962C8B-B14F-4D97-AF65-F5344CB8AC3E}">
        <p14:creationId xmlns:p14="http://schemas.microsoft.com/office/powerpoint/2010/main" val="3384235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ClassC</a:t>
            </a:r>
            <a:r>
              <a:rPr lang="en-US" sz="1200" b="0" i="0" kern="1200" dirty="0">
                <a:solidFill>
                  <a:schemeClr val="tx1"/>
                </a:solidFill>
                <a:effectLst/>
                <a:latin typeface="+mn-lt"/>
                <a:ea typeface="+mn-ea"/>
                <a:cs typeface="+mn-cs"/>
              </a:rPr>
              <a:t> is derived from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is derived from </a:t>
            </a:r>
            <a:r>
              <a:rPr lang="en-US" sz="1200" b="0" i="0" kern="1200" dirty="0" err="1">
                <a:solidFill>
                  <a:schemeClr val="tx1"/>
                </a:solidFill>
                <a:effectLst/>
                <a:latin typeface="+mn-lt"/>
                <a:ea typeface="+mn-ea"/>
                <a:cs typeface="+mn-cs"/>
              </a:rPr>
              <a:t>ClassA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ClassC</a:t>
            </a:r>
            <a:r>
              <a:rPr lang="en-US" sz="1200" b="0" i="0" kern="1200" dirty="0">
                <a:solidFill>
                  <a:schemeClr val="tx1"/>
                </a:solidFill>
                <a:effectLst/>
                <a:latin typeface="+mn-lt"/>
                <a:ea typeface="+mn-ea"/>
                <a:cs typeface="+mn-cs"/>
              </a:rPr>
              <a:t> inherits the members declared in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ClassA</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DB1139D-5AC7-4B0B-A715-E40E0591EF82}" type="slidenum">
              <a:rPr lang="nl-NL" smtClean="0"/>
              <a:t>90</a:t>
            </a:fld>
            <a:endParaRPr lang="nl-NL"/>
          </a:p>
        </p:txBody>
      </p:sp>
    </p:spTree>
    <p:extLst>
      <p:ext uri="{BB962C8B-B14F-4D97-AF65-F5344CB8AC3E}">
        <p14:creationId xmlns:p14="http://schemas.microsoft.com/office/powerpoint/2010/main" val="1140984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91</a:t>
            </a:fld>
            <a:endParaRPr lang="nl-NL"/>
          </a:p>
        </p:txBody>
      </p:sp>
    </p:spTree>
    <p:extLst>
      <p:ext uri="{BB962C8B-B14F-4D97-AF65-F5344CB8AC3E}">
        <p14:creationId xmlns:p14="http://schemas.microsoft.com/office/powerpoint/2010/main" val="20479116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92</a:t>
            </a:fld>
            <a:endParaRPr lang="nl-NL"/>
          </a:p>
        </p:txBody>
      </p:sp>
    </p:spTree>
    <p:extLst>
      <p:ext uri="{BB962C8B-B14F-4D97-AF65-F5344CB8AC3E}">
        <p14:creationId xmlns:p14="http://schemas.microsoft.com/office/powerpoint/2010/main" val="1876649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93</a:t>
            </a:fld>
            <a:endParaRPr lang="nl-NL"/>
          </a:p>
        </p:txBody>
      </p:sp>
    </p:spTree>
    <p:extLst>
      <p:ext uri="{BB962C8B-B14F-4D97-AF65-F5344CB8AC3E}">
        <p14:creationId xmlns:p14="http://schemas.microsoft.com/office/powerpoint/2010/main" val="7551209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94</a:t>
            </a:fld>
            <a:endParaRPr lang="nl-NL"/>
          </a:p>
        </p:txBody>
      </p:sp>
    </p:spTree>
    <p:extLst>
      <p:ext uri="{BB962C8B-B14F-4D97-AF65-F5344CB8AC3E}">
        <p14:creationId xmlns:p14="http://schemas.microsoft.com/office/powerpoint/2010/main" val="397410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a:solidFill>
                  <a:schemeClr val="tx1"/>
                </a:solidFill>
                <a:effectLst/>
                <a:latin typeface="+mn-lt"/>
                <a:ea typeface="+mn-ea"/>
                <a:cs typeface="+mn-cs"/>
                <a:hlinkClick r:id="rId3"/>
              </a:rPr>
              <a:t>Methods</a:t>
            </a:r>
            <a:r>
              <a:rPr lang="en-US" dirty="0" err="1">
                <a:effectLst/>
              </a:rPr>
              <a:t>Methods</a:t>
            </a:r>
            <a:r>
              <a:rPr lang="en-US" dirty="0">
                <a:effectLst/>
              </a:rPr>
              <a:t> define the actions that a class can perform. Methods can take parameters that provide input data, and can return output data through parameters. Methods can also return a value directly, without using a parameter.</a:t>
            </a:r>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14</a:t>
            </a:fld>
            <a:endParaRPr lang="nl-NL"/>
          </a:p>
        </p:txBody>
      </p:sp>
    </p:spTree>
    <p:extLst>
      <p:ext uri="{BB962C8B-B14F-4D97-AF65-F5344CB8AC3E}">
        <p14:creationId xmlns:p14="http://schemas.microsoft.com/office/powerpoint/2010/main" val="19466684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95</a:t>
            </a:fld>
            <a:endParaRPr lang="nl-NL"/>
          </a:p>
        </p:txBody>
      </p:sp>
    </p:spTree>
    <p:extLst>
      <p:ext uri="{BB962C8B-B14F-4D97-AF65-F5344CB8AC3E}">
        <p14:creationId xmlns:p14="http://schemas.microsoft.com/office/powerpoint/2010/main" val="24011326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changes in the base class will most likely need to be addressed in the derived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changes in any nested type will not need any extra care)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96</a:t>
            </a:fld>
            <a:endParaRPr lang="nl-NL"/>
          </a:p>
        </p:txBody>
      </p:sp>
    </p:spTree>
    <p:extLst>
      <p:ext uri="{BB962C8B-B14F-4D97-AF65-F5344CB8AC3E}">
        <p14:creationId xmlns:p14="http://schemas.microsoft.com/office/powerpoint/2010/main" val="16491317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Cum </a:t>
            </a:r>
            <a:r>
              <a:rPr lang="en-US" sz="1200" b="0" i="0" kern="1200" dirty="0" err="1">
                <a:solidFill>
                  <a:schemeClr val="tx1"/>
                </a:solidFill>
                <a:effectLst/>
                <a:latin typeface="+mn-lt"/>
                <a:ea typeface="+mn-ea"/>
                <a:cs typeface="+mn-cs"/>
              </a:rPr>
              <a:t>testeaza</a:t>
            </a:r>
            <a:r>
              <a:rPr lang="en-US" sz="1200" b="0" i="0" kern="1200" dirty="0">
                <a:solidFill>
                  <a:schemeClr val="tx1"/>
                </a:solidFill>
                <a:effectLst/>
                <a:latin typeface="+mn-lt"/>
                <a:ea typeface="+mn-ea"/>
                <a:cs typeface="+mn-cs"/>
              </a:rPr>
              <a:t> un developer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97</a:t>
            </a:fld>
            <a:endParaRPr lang="nl-NL"/>
          </a:p>
        </p:txBody>
      </p:sp>
    </p:spTree>
    <p:extLst>
      <p:ext uri="{BB962C8B-B14F-4D97-AF65-F5344CB8AC3E}">
        <p14:creationId xmlns:p14="http://schemas.microsoft.com/office/powerpoint/2010/main" val="19699258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unit test is an automated piece of code that invokes a </a:t>
            </a:r>
            <a:r>
              <a:rPr lang="en-US" sz="1200" b="1" i="1" u="sng" kern="1200" dirty="0">
                <a:solidFill>
                  <a:schemeClr val="tx1"/>
                </a:solidFill>
                <a:effectLst/>
                <a:latin typeface="+mn-lt"/>
                <a:ea typeface="+mn-ea"/>
                <a:cs typeface="+mn-cs"/>
              </a:rPr>
              <a:t>unit of work</a:t>
            </a:r>
            <a:r>
              <a:rPr lang="en-US" sz="1200" b="1" i="0" kern="1200" dirty="0">
                <a:solidFill>
                  <a:schemeClr val="tx1"/>
                </a:solidFill>
                <a:effectLst/>
                <a:latin typeface="+mn-lt"/>
                <a:ea typeface="+mn-ea"/>
                <a:cs typeface="+mn-cs"/>
              </a:rPr>
              <a:t> in the system </a:t>
            </a:r>
            <a:r>
              <a:rPr lang="en-US" sz="1200" b="1" i="1" kern="1200" dirty="0">
                <a:solidFill>
                  <a:schemeClr val="tx1"/>
                </a:solidFill>
                <a:effectLst/>
                <a:latin typeface="+mn-lt"/>
                <a:ea typeface="+mn-ea"/>
                <a:cs typeface="+mn-cs"/>
              </a:rPr>
              <a:t>and then checks a single assumption about the behavior of that unit of work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rPr>
              <a:t>unit of work</a:t>
            </a:r>
            <a:r>
              <a:rPr lang="en-US" sz="1200" b="0" i="0" kern="1200" dirty="0">
                <a:solidFill>
                  <a:schemeClr val="tx1"/>
                </a:solidFill>
                <a:effectLst/>
                <a:latin typeface="+mn-lt"/>
                <a:ea typeface="+mn-ea"/>
                <a:cs typeface="+mn-cs"/>
              </a:rPr>
              <a:t> is a single logical functional use case in the system that can be invoked by some public interface (in most cases). A </a:t>
            </a:r>
            <a:r>
              <a:rPr lang="en-US" sz="1200" b="0" i="0" u="sng" kern="1200" dirty="0">
                <a:solidFill>
                  <a:schemeClr val="tx1"/>
                </a:solidFill>
                <a:effectLst/>
                <a:latin typeface="+mn-lt"/>
                <a:ea typeface="+mn-ea"/>
                <a:cs typeface="+mn-cs"/>
              </a:rPr>
              <a:t>unit of work</a:t>
            </a:r>
            <a:r>
              <a:rPr lang="en-US" sz="1200" b="0" i="0" kern="1200" dirty="0">
                <a:solidFill>
                  <a:schemeClr val="tx1"/>
                </a:solidFill>
                <a:effectLst/>
                <a:latin typeface="+mn-lt"/>
                <a:ea typeface="+mn-ea"/>
                <a:cs typeface="+mn-cs"/>
              </a:rPr>
              <a:t> can span a single metho1d, a whole class or multiple classes working together to achieve one single logical purpose that can be verified.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98</a:t>
            </a:fld>
            <a:endParaRPr lang="nl-NL"/>
          </a:p>
        </p:txBody>
      </p:sp>
    </p:spTree>
    <p:extLst>
      <p:ext uri="{BB962C8B-B14F-4D97-AF65-F5344CB8AC3E}">
        <p14:creationId xmlns:p14="http://schemas.microsoft.com/office/powerpoint/2010/main" val="777864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unit test is an automated piece of code that invokes a </a:t>
            </a:r>
            <a:r>
              <a:rPr lang="en-US" sz="1200" b="1" i="1" u="sng" kern="1200" dirty="0">
                <a:solidFill>
                  <a:schemeClr val="tx1"/>
                </a:solidFill>
                <a:effectLst/>
                <a:latin typeface="+mn-lt"/>
                <a:ea typeface="+mn-ea"/>
                <a:cs typeface="+mn-cs"/>
              </a:rPr>
              <a:t>unit of work</a:t>
            </a:r>
            <a:r>
              <a:rPr lang="en-US" sz="1200" b="1" i="0" kern="1200" dirty="0">
                <a:solidFill>
                  <a:schemeClr val="tx1"/>
                </a:solidFill>
                <a:effectLst/>
                <a:latin typeface="+mn-lt"/>
                <a:ea typeface="+mn-ea"/>
                <a:cs typeface="+mn-cs"/>
              </a:rPr>
              <a:t> in the system </a:t>
            </a:r>
            <a:r>
              <a:rPr lang="en-US" sz="1200" b="1" i="1" kern="1200" dirty="0">
                <a:solidFill>
                  <a:schemeClr val="tx1"/>
                </a:solidFill>
                <a:effectLst/>
                <a:latin typeface="+mn-lt"/>
                <a:ea typeface="+mn-ea"/>
                <a:cs typeface="+mn-cs"/>
              </a:rPr>
              <a:t>and then checks a single assumption about the behavior of that unit of work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rPr>
              <a:t>unit of work</a:t>
            </a:r>
            <a:r>
              <a:rPr lang="en-US" sz="1200" b="0" i="0" kern="1200" dirty="0">
                <a:solidFill>
                  <a:schemeClr val="tx1"/>
                </a:solidFill>
                <a:effectLst/>
                <a:latin typeface="+mn-lt"/>
                <a:ea typeface="+mn-ea"/>
                <a:cs typeface="+mn-cs"/>
              </a:rPr>
              <a:t> is a single logical functional use case in the system that can be invoked by some public interface (in most cases). A </a:t>
            </a:r>
            <a:r>
              <a:rPr lang="en-US" sz="1200" b="0" i="0" u="sng" kern="1200" dirty="0">
                <a:solidFill>
                  <a:schemeClr val="tx1"/>
                </a:solidFill>
                <a:effectLst/>
                <a:latin typeface="+mn-lt"/>
                <a:ea typeface="+mn-ea"/>
                <a:cs typeface="+mn-cs"/>
              </a:rPr>
              <a:t>unit of work</a:t>
            </a:r>
            <a:r>
              <a:rPr lang="en-US" sz="1200" b="0" i="0" kern="1200" dirty="0">
                <a:solidFill>
                  <a:schemeClr val="tx1"/>
                </a:solidFill>
                <a:effectLst/>
                <a:latin typeface="+mn-lt"/>
                <a:ea typeface="+mn-ea"/>
                <a:cs typeface="+mn-cs"/>
              </a:rPr>
              <a:t> can span a single metho1d, a whole class or multiple classes working together to achieve one single logical purpose that can be verified.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1139D-5AC7-4B0B-A715-E40E0591EF82}" type="slidenum">
              <a:rPr lang="nl-NL" smtClean="0"/>
              <a:t>99</a:t>
            </a:fld>
            <a:endParaRPr lang="nl-NL"/>
          </a:p>
        </p:txBody>
      </p:sp>
    </p:spTree>
    <p:extLst>
      <p:ext uri="{BB962C8B-B14F-4D97-AF65-F5344CB8AC3E}">
        <p14:creationId xmlns:p14="http://schemas.microsoft.com/office/powerpoint/2010/main" val="3401636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Cand</a:t>
            </a:r>
            <a:r>
              <a:rPr lang="en-US" dirty="0"/>
              <a:t> </a:t>
            </a:r>
            <a:r>
              <a:rPr lang="en-US" dirty="0" err="1"/>
              <a:t>spunem</a:t>
            </a:r>
            <a:r>
              <a:rPr lang="en-US" dirty="0"/>
              <a:t> OOP pillars ne </a:t>
            </a:r>
            <a:r>
              <a:rPr lang="en-US" dirty="0" err="1"/>
              <a:t>referim</a:t>
            </a:r>
            <a:r>
              <a:rPr lang="en-US" dirty="0"/>
              <a:t> de </a:t>
            </a:r>
            <a:r>
              <a:rPr lang="en-US" dirty="0" err="1"/>
              <a:t>fapt</a:t>
            </a:r>
            <a:r>
              <a:rPr lang="en-US" dirty="0"/>
              <a:t> la </a:t>
            </a:r>
            <a:r>
              <a:rPr lang="en-US" dirty="0" err="1"/>
              <a:t>niste</a:t>
            </a:r>
            <a:r>
              <a:rPr lang="en-US" dirty="0"/>
              <a:t> </a:t>
            </a:r>
            <a:r>
              <a:rPr lang="en-US" dirty="0" err="1"/>
              <a:t>principii</a:t>
            </a:r>
            <a:r>
              <a:rPr lang="en-US" dirty="0"/>
              <a:t> </a:t>
            </a:r>
            <a:r>
              <a:rPr lang="en-US" dirty="0" err="1"/>
              <a:t>ce</a:t>
            </a:r>
            <a:r>
              <a:rPr lang="en-US" dirty="0"/>
              <a:t> </a:t>
            </a:r>
            <a:r>
              <a:rPr lang="en-US" dirty="0" err="1"/>
              <a:t>fundamenteaza</a:t>
            </a:r>
            <a:r>
              <a:rPr lang="en-US" dirty="0"/>
              <a:t> OOP-</a:t>
            </a:r>
            <a:r>
              <a:rPr lang="en-US" dirty="0" err="1"/>
              <a:t>ul</a:t>
            </a:r>
            <a:r>
              <a:rPr lang="en-US" dirty="0"/>
              <a:t> </a:t>
            </a:r>
            <a:r>
              <a:rPr lang="en-US" dirty="0" err="1"/>
              <a:t>asta</a:t>
            </a:r>
            <a:r>
              <a:rPr lang="en-US" dirty="0"/>
              <a:t> </a:t>
            </a:r>
            <a:r>
              <a:rPr lang="en-US" dirty="0" err="1"/>
              <a:t>despre</a:t>
            </a:r>
            <a:r>
              <a:rPr lang="en-US" dirty="0"/>
              <a:t> care tot </a:t>
            </a:r>
            <a:r>
              <a:rPr lang="en-US" dirty="0" err="1"/>
              <a:t>vorbim</a:t>
            </a:r>
            <a:r>
              <a:rPr lang="en-US" dirty="0"/>
              <a:t>. </a:t>
            </a:r>
            <a:r>
              <a:rPr lang="en-US" dirty="0" err="1"/>
              <a:t>Intr</a:t>
            </a:r>
            <a:r>
              <a:rPr lang="en-US" dirty="0"/>
              <a:t>-o </a:t>
            </a:r>
            <a:r>
              <a:rPr lang="en-US" dirty="0" err="1"/>
              <a:t>oarecare</a:t>
            </a:r>
            <a:r>
              <a:rPr lang="en-US" dirty="0"/>
              <a:t> </a:t>
            </a:r>
            <a:r>
              <a:rPr lang="en-US" dirty="0" err="1"/>
              <a:t>masura</a:t>
            </a:r>
            <a:r>
              <a:rPr lang="en-US" dirty="0"/>
              <a:t>, nu e o </a:t>
            </a:r>
            <a:r>
              <a:rPr lang="en-US" dirty="0" err="1"/>
              <a:t>diferenta</a:t>
            </a:r>
            <a:r>
              <a:rPr lang="en-US" dirty="0"/>
              <a:t> </a:t>
            </a:r>
            <a:r>
              <a:rPr lang="en-US" dirty="0" err="1"/>
              <a:t>prea</a:t>
            </a:r>
            <a:r>
              <a:rPr lang="en-US" dirty="0"/>
              <a:t> mare </a:t>
            </a:r>
            <a:r>
              <a:rPr lang="en-US" dirty="0" err="1"/>
              <a:t>intre</a:t>
            </a:r>
            <a:r>
              <a:rPr lang="en-US" dirty="0"/>
              <a:t> </a:t>
            </a:r>
            <a:r>
              <a:rPr lang="en-US" dirty="0" err="1"/>
              <a:t>programarea</a:t>
            </a:r>
            <a:r>
              <a:rPr lang="en-US" dirty="0"/>
              <a:t> </a:t>
            </a:r>
            <a:r>
              <a:rPr lang="en-US" dirty="0" err="1"/>
              <a:t>procedurala</a:t>
            </a:r>
            <a:r>
              <a:rPr lang="en-US" dirty="0"/>
              <a:t> </a:t>
            </a:r>
            <a:r>
              <a:rPr lang="en-US" dirty="0" err="1"/>
              <a:t>si</a:t>
            </a:r>
            <a:r>
              <a:rPr lang="en-US" dirty="0"/>
              <a:t> </a:t>
            </a:r>
            <a:r>
              <a:rPr lang="en-US" dirty="0" err="1"/>
              <a:t>programarea</a:t>
            </a:r>
            <a:r>
              <a:rPr lang="en-US" dirty="0"/>
              <a:t> </a:t>
            </a:r>
            <a:r>
              <a:rPr lang="en-US" dirty="0" err="1"/>
              <a:t>orientata</a:t>
            </a:r>
            <a:r>
              <a:rPr lang="en-US" dirty="0"/>
              <a:t> </a:t>
            </a:r>
            <a:r>
              <a:rPr lang="en-US" dirty="0" err="1"/>
              <a:t>obiect</a:t>
            </a:r>
            <a:r>
              <a:rPr lang="en-US" dirty="0"/>
              <a:t> </a:t>
            </a:r>
            <a:r>
              <a:rPr lang="en-US" dirty="0" err="1"/>
              <a:t>daca</a:t>
            </a:r>
            <a:r>
              <a:rPr lang="en-US" dirty="0"/>
              <a:t> nu </a:t>
            </a:r>
            <a:r>
              <a:rPr lang="en-US" dirty="0" err="1"/>
              <a:t>respectam</a:t>
            </a:r>
            <a:r>
              <a:rPr lang="en-US" dirty="0"/>
              <a:t> </a:t>
            </a:r>
            <a:r>
              <a:rPr lang="en-US" dirty="0" err="1"/>
              <a:t>principiile</a:t>
            </a:r>
            <a:r>
              <a:rPr lang="en-US" dirty="0"/>
              <a:t> </a:t>
            </a:r>
            <a:r>
              <a:rPr lang="en-US" dirty="0" err="1"/>
              <a:t>astea</a:t>
            </a:r>
            <a:r>
              <a:rPr lang="en-US" dirty="0"/>
              <a:t>.</a:t>
            </a:r>
          </a:p>
          <a:p>
            <a:r>
              <a:rPr lang="en-US" dirty="0"/>
              <a:t>Evident, nu </a:t>
            </a:r>
            <a:r>
              <a:rPr lang="en-US" dirty="0" err="1"/>
              <a:t>sunt</a:t>
            </a:r>
            <a:r>
              <a:rPr lang="en-US" dirty="0"/>
              <a:t> </a:t>
            </a:r>
            <a:r>
              <a:rPr lang="en-US" dirty="0" err="1"/>
              <a:t>altele</a:t>
            </a:r>
            <a:r>
              <a:rPr lang="en-US" dirty="0"/>
              <a:t> </a:t>
            </a:r>
            <a:r>
              <a:rPr lang="en-US" dirty="0" err="1"/>
              <a:t>decat</a:t>
            </a:r>
            <a:r>
              <a:rPr lang="en-US" dirty="0"/>
              <a:t> </a:t>
            </a:r>
            <a:r>
              <a:rPr lang="en-US" dirty="0" err="1"/>
              <a:t>cele</a:t>
            </a:r>
            <a:r>
              <a:rPr lang="en-US" dirty="0"/>
              <a:t> </a:t>
            </a:r>
            <a:r>
              <a:rPr lang="en-US" dirty="0" err="1"/>
              <a:t>despre</a:t>
            </a:r>
            <a:r>
              <a:rPr lang="en-US" dirty="0"/>
              <a:t> care </a:t>
            </a:r>
            <a:r>
              <a:rPr lang="en-US" dirty="0" err="1"/>
              <a:t>ati</a:t>
            </a:r>
            <a:r>
              <a:rPr lang="en-US" dirty="0"/>
              <a:t> </a:t>
            </a:r>
            <a:r>
              <a:rPr lang="en-US" dirty="0" err="1"/>
              <a:t>invatat</a:t>
            </a:r>
            <a:r>
              <a:rPr lang="en-US" dirty="0"/>
              <a:t> la </a:t>
            </a:r>
            <a:r>
              <a:rPr lang="en-US" dirty="0" err="1"/>
              <a:t>facultate</a:t>
            </a:r>
            <a:r>
              <a:rPr lang="en-US" dirty="0"/>
              <a:t> </a:t>
            </a:r>
            <a:r>
              <a:rPr lang="en-US" dirty="0" err="1"/>
              <a:t>sau</a:t>
            </a:r>
            <a:r>
              <a:rPr lang="en-US" dirty="0"/>
              <a:t> </a:t>
            </a:r>
            <a:r>
              <a:rPr lang="en-US" dirty="0" err="1"/>
              <a:t>despre</a:t>
            </a:r>
            <a:r>
              <a:rPr lang="en-US" dirty="0"/>
              <a:t> care </a:t>
            </a:r>
            <a:r>
              <a:rPr lang="en-US" dirty="0" err="1"/>
              <a:t>ati</a:t>
            </a:r>
            <a:r>
              <a:rPr lang="en-US" dirty="0"/>
              <a:t> </a:t>
            </a:r>
            <a:r>
              <a:rPr lang="en-US" dirty="0" err="1"/>
              <a:t>citit</a:t>
            </a:r>
            <a:r>
              <a:rPr lang="en-US" dirty="0"/>
              <a:t> </a:t>
            </a:r>
            <a:r>
              <a:rPr lang="en-US" dirty="0" err="1"/>
              <a:t>pe</a:t>
            </a:r>
            <a:r>
              <a:rPr lang="en-US" dirty="0"/>
              <a:t> internet.</a:t>
            </a:r>
          </a:p>
          <a:p>
            <a:endParaRPr lang="en-US" dirty="0"/>
          </a:p>
        </p:txBody>
      </p:sp>
      <p:sp>
        <p:nvSpPr>
          <p:cNvPr id="4" name="Slide Number Placeholder 3"/>
          <p:cNvSpPr>
            <a:spLocks noGrp="1"/>
          </p:cNvSpPr>
          <p:nvPr>
            <p:ph type="sldNum" sz="quarter" idx="10"/>
          </p:nvPr>
        </p:nvSpPr>
        <p:spPr/>
        <p:txBody>
          <a:bodyPr/>
          <a:lstStyle/>
          <a:p>
            <a:fld id="{2DB1139D-5AC7-4B0B-A715-E40E0591EF82}" type="slidenum">
              <a:rPr lang="nl-NL" smtClean="0"/>
              <a:t>100</a:t>
            </a:fld>
            <a:endParaRPr lang="nl-NL"/>
          </a:p>
        </p:txBody>
      </p:sp>
    </p:spTree>
    <p:extLst>
      <p:ext uri="{BB962C8B-B14F-4D97-AF65-F5344CB8AC3E}">
        <p14:creationId xmlns:p14="http://schemas.microsoft.com/office/powerpoint/2010/main" val="9221639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Incapsularea</a:t>
            </a:r>
            <a:r>
              <a:rPr lang="en-US" baseline="0" dirty="0"/>
              <a:t> </a:t>
            </a:r>
            <a:r>
              <a:rPr lang="en-US" baseline="0" dirty="0" err="1"/>
              <a:t>este</a:t>
            </a:r>
            <a:r>
              <a:rPr lang="en-US" baseline="0" dirty="0"/>
              <a:t> </a:t>
            </a:r>
            <a:r>
              <a:rPr lang="en-US" baseline="0" dirty="0" err="1"/>
              <a:t>procesul</a:t>
            </a:r>
            <a:r>
              <a:rPr lang="en-US" baseline="0" dirty="0"/>
              <a:t> de a </a:t>
            </a:r>
            <a:r>
              <a:rPr lang="en-US" baseline="0" dirty="0" err="1"/>
              <a:t>lega</a:t>
            </a:r>
            <a:r>
              <a:rPr lang="en-US" baseline="0" dirty="0"/>
              <a:t> </a:t>
            </a:r>
            <a:r>
              <a:rPr lang="en-US" baseline="0" dirty="0" err="1"/>
              <a:t>toti</a:t>
            </a:r>
            <a:r>
              <a:rPr lang="en-US" baseline="0" dirty="0"/>
              <a:t> </a:t>
            </a:r>
            <a:r>
              <a:rPr lang="en-US" baseline="0" dirty="0" err="1"/>
              <a:t>membrii</a:t>
            </a:r>
            <a:r>
              <a:rPr lang="en-US" baseline="0" dirty="0"/>
              <a:t> </a:t>
            </a:r>
            <a:r>
              <a:rPr lang="en-US" baseline="0" dirty="0" err="1"/>
              <a:t>subiectului</a:t>
            </a:r>
            <a:r>
              <a:rPr lang="en-US" baseline="0" dirty="0"/>
              <a:t> </a:t>
            </a:r>
            <a:r>
              <a:rPr lang="en-US" baseline="0" dirty="0" err="1"/>
              <a:t>nostru</a:t>
            </a:r>
            <a:r>
              <a:rPr lang="en-US" baseline="0" dirty="0"/>
              <a:t> </a:t>
            </a:r>
            <a:r>
              <a:rPr lang="en-US" baseline="0" dirty="0" err="1"/>
              <a:t>impreuna</a:t>
            </a:r>
            <a:r>
              <a:rPr lang="en-US" baseline="0" dirty="0"/>
              <a:t>, </a:t>
            </a:r>
            <a:r>
              <a:rPr lang="en-US" baseline="0" dirty="0" err="1"/>
              <a:t>intr</a:t>
            </a:r>
            <a:r>
              <a:rPr lang="en-US" baseline="0" dirty="0"/>
              <a:t>-un </a:t>
            </a:r>
            <a:r>
              <a:rPr lang="en-US" baseline="0" dirty="0" err="1"/>
              <a:t>singur</a:t>
            </a:r>
            <a:r>
              <a:rPr lang="en-US" baseline="0" dirty="0"/>
              <a:t> loc. </a:t>
            </a:r>
            <a:r>
              <a:rPr lang="en-US" baseline="0" dirty="0" err="1"/>
              <a:t>Putem</a:t>
            </a:r>
            <a:r>
              <a:rPr lang="en-US" baseline="0" dirty="0"/>
              <a:t> face </a:t>
            </a:r>
            <a:r>
              <a:rPr lang="en-US" baseline="0" dirty="0" err="1"/>
              <a:t>analogia</a:t>
            </a:r>
            <a:r>
              <a:rPr lang="en-US" baseline="0" dirty="0"/>
              <a:t> cu o </a:t>
            </a:r>
            <a:r>
              <a:rPr lang="en-US" baseline="0" dirty="0" err="1"/>
              <a:t>capsula</a:t>
            </a:r>
            <a:r>
              <a:rPr lang="en-US" baseline="0" dirty="0"/>
              <a:t>. </a:t>
            </a:r>
            <a:r>
              <a:rPr lang="en-US" baseline="0" dirty="0" err="1"/>
              <a:t>Capsula</a:t>
            </a:r>
            <a:r>
              <a:rPr lang="en-US" baseline="0" dirty="0"/>
              <a:t> are in interior </a:t>
            </a:r>
            <a:r>
              <a:rPr lang="en-US" baseline="0" dirty="0" err="1"/>
              <a:t>acel</a:t>
            </a:r>
            <a:r>
              <a:rPr lang="en-US" baseline="0" dirty="0"/>
              <a:t> </a:t>
            </a:r>
            <a:r>
              <a:rPr lang="en-US" baseline="0" dirty="0" err="1"/>
              <a:t>praf</a:t>
            </a:r>
            <a:r>
              <a:rPr lang="en-US" baseline="0" dirty="0"/>
              <a:t> </a:t>
            </a:r>
            <a:r>
              <a:rPr lang="en-US" baseline="0" dirty="0" err="1"/>
              <a:t>chimic</a:t>
            </a:r>
            <a:r>
              <a:rPr lang="en-US" baseline="0" dirty="0"/>
              <a:t> </a:t>
            </a:r>
            <a:r>
              <a:rPr lang="en-US" baseline="0" dirty="0" err="1"/>
              <a:t>despre</a:t>
            </a:r>
            <a:r>
              <a:rPr lang="en-US" baseline="0" dirty="0"/>
              <a:t> care stim ca </a:t>
            </a:r>
            <a:r>
              <a:rPr lang="en-US" baseline="0" dirty="0" err="1"/>
              <a:t>impreuneaza</a:t>
            </a:r>
            <a:r>
              <a:rPr lang="en-US" baseline="0" dirty="0"/>
              <a:t> </a:t>
            </a:r>
            <a:r>
              <a:rPr lang="en-US" baseline="0" dirty="0" err="1"/>
              <a:t>mai</a:t>
            </a:r>
            <a:r>
              <a:rPr lang="en-US" baseline="0" dirty="0"/>
              <a:t> </a:t>
            </a:r>
            <a:r>
              <a:rPr lang="en-US" baseline="0" dirty="0" err="1"/>
              <a:t>multe</a:t>
            </a:r>
            <a:r>
              <a:rPr lang="en-US" baseline="0" dirty="0"/>
              <a:t> </a:t>
            </a:r>
            <a:r>
              <a:rPr lang="en-US" baseline="0" dirty="0" err="1"/>
              <a:t>elemente</a:t>
            </a:r>
            <a:r>
              <a:rPr lang="en-US" baseline="0" dirty="0"/>
              <a:t>, cu </a:t>
            </a:r>
            <a:r>
              <a:rPr lang="en-US" baseline="0" dirty="0" err="1"/>
              <a:t>scopul</a:t>
            </a:r>
            <a:r>
              <a:rPr lang="en-US" baseline="0" dirty="0"/>
              <a:t> de a </a:t>
            </a:r>
            <a:r>
              <a:rPr lang="en-US" baseline="0" dirty="0" err="1"/>
              <a:t>vindeca</a:t>
            </a:r>
            <a:r>
              <a:rPr lang="en-US" baseline="0" dirty="0"/>
              <a:t> </a:t>
            </a:r>
            <a:r>
              <a:rPr lang="en-US" baseline="0" dirty="0" err="1"/>
              <a:t>anumite</a:t>
            </a:r>
            <a:r>
              <a:rPr lang="en-US" baseline="0" dirty="0"/>
              <a:t> </a:t>
            </a:r>
            <a:r>
              <a:rPr lang="en-US" baseline="0" dirty="0" err="1"/>
              <a:t>boli</a:t>
            </a:r>
            <a:r>
              <a:rPr lang="en-US" baseline="0" dirty="0"/>
              <a:t> </a:t>
            </a:r>
            <a:r>
              <a:rPr lang="en-US" baseline="0" dirty="0" err="1"/>
              <a:t>sau</a:t>
            </a:r>
            <a:r>
              <a:rPr lang="en-US" baseline="0" dirty="0"/>
              <a:t> </a:t>
            </a:r>
            <a:r>
              <a:rPr lang="en-US" baseline="0" dirty="0" err="1"/>
              <a:t>orice</a:t>
            </a:r>
            <a:r>
              <a:rPr lang="en-US" baseline="0" dirty="0"/>
              <a:t> alt effect </a:t>
            </a:r>
            <a:r>
              <a:rPr lang="en-US" baseline="0" dirty="0" err="1"/>
              <a:t>ar</a:t>
            </a:r>
            <a:r>
              <a:rPr lang="en-US" baseline="0" dirty="0"/>
              <a:t> </a:t>
            </a:r>
            <a:r>
              <a:rPr lang="en-US" baseline="0" dirty="0" err="1"/>
              <a:t>trebui</a:t>
            </a:r>
            <a:r>
              <a:rPr lang="en-US" baseline="0" dirty="0"/>
              <a:t> </a:t>
            </a:r>
            <a:r>
              <a:rPr lang="en-US" baseline="0" dirty="0" err="1"/>
              <a:t>sa</a:t>
            </a:r>
            <a:r>
              <a:rPr lang="en-US" baseline="0" dirty="0"/>
              <a:t> </a:t>
            </a:r>
            <a:r>
              <a:rPr lang="en-US" baseline="0" dirty="0" err="1"/>
              <a:t>aiba</a:t>
            </a:r>
            <a:r>
              <a:rPr lang="en-US" baseline="0" dirty="0"/>
              <a:t>. </a:t>
            </a:r>
            <a:r>
              <a:rPr lang="en-US" baseline="0" dirty="0" err="1"/>
              <a:t>Ideea</a:t>
            </a:r>
            <a:r>
              <a:rPr lang="en-US" baseline="0" dirty="0"/>
              <a:t> e ca are un </a:t>
            </a:r>
            <a:r>
              <a:rPr lang="en-US" baseline="0" dirty="0" err="1"/>
              <a:t>scop</a:t>
            </a:r>
            <a:r>
              <a:rPr lang="en-US" baseline="0" dirty="0"/>
              <a:t>. Nu </a:t>
            </a:r>
            <a:r>
              <a:rPr lang="en-US" baseline="0" dirty="0" err="1"/>
              <a:t>sunt</a:t>
            </a:r>
            <a:r>
              <a:rPr lang="en-US" baseline="0" dirty="0"/>
              <a:t> </a:t>
            </a:r>
            <a:r>
              <a:rPr lang="en-US" baseline="0" dirty="0" err="1"/>
              <a:t>degeaba</a:t>
            </a:r>
            <a:r>
              <a:rPr lang="en-US" baseline="0" dirty="0"/>
              <a:t> </a:t>
            </a:r>
            <a:r>
              <a:rPr lang="en-US" baseline="0" dirty="0" err="1"/>
              <a:t>puse</a:t>
            </a:r>
            <a:r>
              <a:rPr lang="en-US" baseline="0" dirty="0"/>
              <a:t> </a:t>
            </a:r>
            <a:r>
              <a:rPr lang="en-US" baseline="0" dirty="0" err="1"/>
              <a:t>impreuna</a:t>
            </a:r>
            <a:r>
              <a:rPr lang="en-US" baseline="0" dirty="0"/>
              <a:t>. Si </a:t>
            </a:r>
            <a:r>
              <a:rPr lang="en-US" baseline="0" dirty="0" err="1"/>
              <a:t>foarte</a:t>
            </a:r>
            <a:r>
              <a:rPr lang="en-US" baseline="0" dirty="0"/>
              <a:t> important de </a:t>
            </a:r>
            <a:r>
              <a:rPr lang="en-US" baseline="0" dirty="0" err="1"/>
              <a:t>retinut</a:t>
            </a:r>
            <a:r>
              <a:rPr lang="en-US" baseline="0" dirty="0"/>
              <a:t> </a:t>
            </a:r>
            <a:r>
              <a:rPr lang="en-US" baseline="0" dirty="0" err="1"/>
              <a:t>este</a:t>
            </a:r>
            <a:r>
              <a:rPr lang="en-US" baseline="0" dirty="0"/>
              <a:t> </a:t>
            </a:r>
            <a:r>
              <a:rPr lang="en-US" baseline="0" dirty="0" err="1"/>
              <a:t>faptul</a:t>
            </a:r>
            <a:r>
              <a:rPr lang="en-US" baseline="0" dirty="0"/>
              <a:t> ca </a:t>
            </a:r>
            <a:r>
              <a:rPr lang="en-US" baseline="0" dirty="0" err="1"/>
              <a:t>incapsularea</a:t>
            </a:r>
            <a:r>
              <a:rPr lang="en-US" baseline="0" dirty="0"/>
              <a:t> nu </a:t>
            </a:r>
            <a:r>
              <a:rPr lang="en-US" baseline="0" dirty="0" err="1"/>
              <a:t>inseamna</a:t>
            </a:r>
            <a:r>
              <a:rPr lang="en-US" baseline="0" dirty="0"/>
              <a:t> a </a:t>
            </a:r>
            <a:r>
              <a:rPr lang="en-US" baseline="0" dirty="0" err="1"/>
              <a:t>ascunde</a:t>
            </a:r>
            <a:r>
              <a:rPr lang="en-US" baseline="0" dirty="0"/>
              <a:t> date, ci </a:t>
            </a:r>
            <a:r>
              <a:rPr lang="en-US" baseline="0" dirty="0" err="1"/>
              <a:t>incapsularea</a:t>
            </a:r>
            <a:r>
              <a:rPr lang="en-US" baseline="0" dirty="0"/>
              <a:t> duce la </a:t>
            </a:r>
            <a:r>
              <a:rPr lang="en-US" baseline="0" dirty="0" err="1"/>
              <a:t>ascunderea</a:t>
            </a:r>
            <a:r>
              <a:rPr lang="en-US" baseline="0" dirty="0"/>
              <a:t> de date. Din </a:t>
            </a:r>
            <a:r>
              <a:rPr lang="en-US" baseline="0" dirty="0" err="1"/>
              <a:t>nou</a:t>
            </a:r>
            <a:r>
              <a:rPr lang="en-US" baseline="0" dirty="0"/>
              <a:t>, </a:t>
            </a:r>
            <a:r>
              <a:rPr lang="en-US" baseline="0" dirty="0" err="1"/>
              <a:t>putem</a:t>
            </a:r>
            <a:r>
              <a:rPr lang="en-US" baseline="0" dirty="0"/>
              <a:t> </a:t>
            </a:r>
            <a:r>
              <a:rPr lang="en-US" baseline="0" dirty="0" err="1"/>
              <a:t>oferi</a:t>
            </a:r>
            <a:r>
              <a:rPr lang="en-US" baseline="0" dirty="0"/>
              <a:t> ca </a:t>
            </a:r>
            <a:r>
              <a:rPr lang="en-US" baseline="0" dirty="0" err="1"/>
              <a:t>analogie</a:t>
            </a:r>
            <a:r>
              <a:rPr lang="en-US" baseline="0" dirty="0"/>
              <a:t> </a:t>
            </a:r>
            <a:r>
              <a:rPr lang="en-US" baseline="0" dirty="0" err="1"/>
              <a:t>materialul</a:t>
            </a:r>
            <a:r>
              <a:rPr lang="en-US" baseline="0" dirty="0"/>
              <a:t> ala din plastic </a:t>
            </a:r>
            <a:r>
              <a:rPr lang="en-US" baseline="0" dirty="0" err="1"/>
              <a:t>ce</a:t>
            </a:r>
            <a:r>
              <a:rPr lang="en-US" baseline="0" dirty="0"/>
              <a:t> </a:t>
            </a:r>
            <a:r>
              <a:rPr lang="en-US" baseline="0" dirty="0" err="1"/>
              <a:t>impreuneaza</a:t>
            </a:r>
            <a:r>
              <a:rPr lang="en-US" baseline="0" dirty="0"/>
              <a:t> </a:t>
            </a:r>
            <a:r>
              <a:rPr lang="en-US" baseline="0" dirty="0" err="1"/>
              <a:t>substantele</a:t>
            </a:r>
            <a:r>
              <a:rPr lang="en-US" baseline="0" dirty="0"/>
              <a:t> din </a:t>
            </a:r>
            <a:r>
              <a:rPr lang="en-US" baseline="0" dirty="0" err="1"/>
              <a:t>capsula</a:t>
            </a:r>
            <a:r>
              <a:rPr lang="en-US" baseline="0" dirty="0"/>
              <a:t>.</a:t>
            </a:r>
          </a:p>
          <a:p>
            <a:endParaRPr lang="en-US" baseline="0" dirty="0"/>
          </a:p>
          <a:p>
            <a:r>
              <a:rPr lang="en-US" baseline="0" dirty="0" err="1" smtClean="0"/>
              <a:t>Exemplu</a:t>
            </a:r>
            <a:endParaRPr lang="en-US" baseline="0" dirty="0" smtClean="0"/>
          </a:p>
          <a:p>
            <a:endParaRPr lang="en-US" baseline="0" dirty="0"/>
          </a:p>
          <a:p>
            <a:r>
              <a:rPr lang="en-US" baseline="0" dirty="0"/>
              <a:t>De </a:t>
            </a:r>
            <a:r>
              <a:rPr lang="en-US" baseline="0" dirty="0" err="1" smtClean="0"/>
              <a:t>ce</a:t>
            </a:r>
            <a:r>
              <a:rPr lang="en-US" baseline="0" dirty="0" smtClean="0"/>
              <a:t>?</a:t>
            </a:r>
          </a:p>
          <a:p>
            <a:r>
              <a:rPr lang="en-US" baseline="0" dirty="0" smtClean="0"/>
              <a:t>E </a:t>
            </a:r>
            <a:r>
              <a:rPr lang="en-US" baseline="0" dirty="0" err="1"/>
              <a:t>clar</a:t>
            </a:r>
            <a:r>
              <a:rPr lang="en-US" baseline="0" dirty="0"/>
              <a:t> ca </a:t>
            </a:r>
            <a:r>
              <a:rPr lang="en-US" baseline="0" dirty="0" err="1"/>
              <a:t>vrem</a:t>
            </a:r>
            <a:r>
              <a:rPr lang="en-US" baseline="0" dirty="0"/>
              <a:t> </a:t>
            </a:r>
            <a:r>
              <a:rPr lang="en-US" baseline="0" dirty="0" err="1"/>
              <a:t>asta</a:t>
            </a:r>
            <a:r>
              <a:rPr lang="en-US" baseline="0" dirty="0"/>
              <a:t> ca </a:t>
            </a:r>
            <a:r>
              <a:rPr lang="en-US" baseline="0" dirty="0" err="1"/>
              <a:t>sa</a:t>
            </a:r>
            <a:r>
              <a:rPr lang="en-US" baseline="0" dirty="0"/>
              <a:t> </a:t>
            </a:r>
            <a:r>
              <a:rPr lang="en-US" baseline="0" dirty="0" err="1"/>
              <a:t>oferim</a:t>
            </a:r>
            <a:r>
              <a:rPr lang="en-US" baseline="0" dirty="0"/>
              <a:t> o </a:t>
            </a:r>
            <a:r>
              <a:rPr lang="en-US" baseline="0" dirty="0" err="1"/>
              <a:t>anumita</a:t>
            </a:r>
            <a:r>
              <a:rPr lang="en-US" baseline="0" dirty="0"/>
              <a:t> </a:t>
            </a:r>
            <a:r>
              <a:rPr lang="en-US" baseline="0" dirty="0" err="1"/>
              <a:t>integritate</a:t>
            </a:r>
            <a:r>
              <a:rPr lang="en-US" baseline="0" dirty="0"/>
              <a:t>. </a:t>
            </a:r>
            <a:r>
              <a:rPr lang="en-US" baseline="0" dirty="0" err="1"/>
              <a:t>Odata</a:t>
            </a:r>
            <a:r>
              <a:rPr lang="en-US" baseline="0" dirty="0"/>
              <a:t> </a:t>
            </a:r>
            <a:r>
              <a:rPr lang="en-US" baseline="0" dirty="0" err="1"/>
              <a:t>ce</a:t>
            </a:r>
            <a:r>
              <a:rPr lang="en-US" baseline="0" dirty="0"/>
              <a:t> ne </a:t>
            </a:r>
            <a:r>
              <a:rPr lang="en-US" baseline="0" dirty="0" err="1"/>
              <a:t>folosim</a:t>
            </a:r>
            <a:r>
              <a:rPr lang="en-US" baseline="0" dirty="0"/>
              <a:t> de </a:t>
            </a:r>
            <a:r>
              <a:rPr lang="en-US" baseline="0" dirty="0" err="1"/>
              <a:t>incapsulare</a:t>
            </a:r>
            <a:r>
              <a:rPr lang="en-US" baseline="0" dirty="0"/>
              <a:t>, stim ca tot </a:t>
            </a:r>
            <a:r>
              <a:rPr lang="en-US" baseline="0" dirty="0" err="1"/>
              <a:t>ce</a:t>
            </a:r>
            <a:r>
              <a:rPr lang="en-US" baseline="0" dirty="0"/>
              <a:t>  tine de un </a:t>
            </a:r>
            <a:r>
              <a:rPr lang="en-US" baseline="0" dirty="0" err="1"/>
              <a:t>anumit</a:t>
            </a:r>
            <a:r>
              <a:rPr lang="en-US" baseline="0" dirty="0"/>
              <a:t> </a:t>
            </a:r>
            <a:r>
              <a:rPr lang="en-US" baseline="0" dirty="0" err="1"/>
              <a:t>subiect</a:t>
            </a:r>
            <a:r>
              <a:rPr lang="en-US" baseline="0" dirty="0"/>
              <a:t> </a:t>
            </a:r>
            <a:r>
              <a:rPr lang="en-US" baseline="0" dirty="0" err="1"/>
              <a:t>va</a:t>
            </a:r>
            <a:r>
              <a:rPr lang="en-US" baseline="0" dirty="0"/>
              <a:t> fi </a:t>
            </a:r>
            <a:r>
              <a:rPr lang="en-US" baseline="0" dirty="0" err="1"/>
              <a:t>intr</a:t>
            </a:r>
            <a:r>
              <a:rPr lang="en-US" baseline="0" dirty="0"/>
              <a:t>-un </a:t>
            </a:r>
            <a:r>
              <a:rPr lang="en-US" baseline="0" dirty="0" err="1"/>
              <a:t>singur</a:t>
            </a:r>
            <a:r>
              <a:rPr lang="en-US" baseline="0" dirty="0"/>
              <a:t> loc. Am </a:t>
            </a:r>
            <a:r>
              <a:rPr lang="en-US" baseline="0" dirty="0" err="1"/>
              <a:t>nevoie</a:t>
            </a:r>
            <a:r>
              <a:rPr lang="en-US" baseline="0" dirty="0"/>
              <a:t> de o </a:t>
            </a:r>
            <a:r>
              <a:rPr lang="en-US" baseline="0" dirty="0" err="1"/>
              <a:t>metoda</a:t>
            </a:r>
            <a:r>
              <a:rPr lang="en-US" baseline="0" dirty="0"/>
              <a:t> </a:t>
            </a:r>
            <a:r>
              <a:rPr lang="en-US" baseline="0" dirty="0" err="1"/>
              <a:t>sau</a:t>
            </a:r>
            <a:r>
              <a:rPr lang="en-US" baseline="0" dirty="0"/>
              <a:t> o </a:t>
            </a:r>
            <a:r>
              <a:rPr lang="en-US" baseline="0" dirty="0" err="1"/>
              <a:t>proprietate</a:t>
            </a:r>
            <a:r>
              <a:rPr lang="en-US" baseline="0" dirty="0"/>
              <a:t> </a:t>
            </a:r>
            <a:r>
              <a:rPr lang="en-US" baseline="0" dirty="0" err="1"/>
              <a:t>legata</a:t>
            </a:r>
            <a:r>
              <a:rPr lang="en-US" baseline="0" dirty="0"/>
              <a:t> de </a:t>
            </a:r>
            <a:r>
              <a:rPr lang="en-US" baseline="0" dirty="0" err="1"/>
              <a:t>Studenti</a:t>
            </a:r>
            <a:r>
              <a:rPr lang="en-US" baseline="0" dirty="0"/>
              <a:t>, ok, </a:t>
            </a:r>
            <a:r>
              <a:rPr lang="en-US" baseline="0" dirty="0" err="1"/>
              <a:t>stiu</a:t>
            </a:r>
            <a:r>
              <a:rPr lang="en-US" baseline="0" dirty="0"/>
              <a:t> </a:t>
            </a:r>
            <a:r>
              <a:rPr lang="en-US" baseline="0" dirty="0" err="1"/>
              <a:t>unde</a:t>
            </a:r>
            <a:r>
              <a:rPr lang="en-US" baseline="0" dirty="0"/>
              <a:t> </a:t>
            </a:r>
            <a:r>
              <a:rPr lang="en-US" baseline="0" dirty="0" err="1"/>
              <a:t>sa</a:t>
            </a:r>
            <a:r>
              <a:rPr lang="en-US" baseline="0" dirty="0"/>
              <a:t> ma </a:t>
            </a:r>
            <a:r>
              <a:rPr lang="en-US" baseline="0" dirty="0" err="1"/>
              <a:t>duc</a:t>
            </a:r>
            <a:r>
              <a:rPr lang="en-US" baseline="0" dirty="0"/>
              <a:t> </a:t>
            </a:r>
            <a:r>
              <a:rPr lang="en-US" baseline="0" dirty="0" err="1"/>
              <a:t>sa</a:t>
            </a:r>
            <a:r>
              <a:rPr lang="en-US" baseline="0" dirty="0"/>
              <a:t> o </a:t>
            </a:r>
            <a:r>
              <a:rPr lang="en-US" baseline="0" dirty="0" err="1"/>
              <a:t>iau</a:t>
            </a:r>
            <a:r>
              <a:rPr lang="en-US" baseline="0" dirty="0"/>
              <a:t>. Nu </a:t>
            </a:r>
            <a:r>
              <a:rPr lang="en-US" baseline="0" dirty="0" err="1"/>
              <a:t>trebuie</a:t>
            </a:r>
            <a:r>
              <a:rPr lang="en-US" baseline="0" dirty="0"/>
              <a:t> </a:t>
            </a:r>
            <a:r>
              <a:rPr lang="en-US" baseline="0" dirty="0" err="1"/>
              <a:t>sa</a:t>
            </a:r>
            <a:r>
              <a:rPr lang="en-US" baseline="0" dirty="0"/>
              <a:t> </a:t>
            </a:r>
            <a:r>
              <a:rPr lang="en-US" baseline="0" dirty="0" err="1"/>
              <a:t>caut</a:t>
            </a:r>
            <a:r>
              <a:rPr lang="en-US" baseline="0" dirty="0"/>
              <a:t> in 10 </a:t>
            </a:r>
            <a:r>
              <a:rPr lang="en-US" baseline="0" dirty="0" err="1"/>
              <a:t>locuri</a:t>
            </a:r>
            <a:r>
              <a:rPr lang="en-US" baseline="0" dirty="0"/>
              <a:t>. Si </a:t>
            </a:r>
            <a:r>
              <a:rPr lang="en-US" baseline="0" dirty="0" err="1"/>
              <a:t>totodata</a:t>
            </a:r>
            <a:r>
              <a:rPr lang="en-US" baseline="0" dirty="0"/>
              <a:t>, </a:t>
            </a:r>
            <a:r>
              <a:rPr lang="en-US" baseline="0" dirty="0" err="1"/>
              <a:t>prin</a:t>
            </a:r>
            <a:r>
              <a:rPr lang="en-US" baseline="0" dirty="0"/>
              <a:t> </a:t>
            </a:r>
            <a:r>
              <a:rPr lang="en-US" baseline="0" dirty="0" err="1"/>
              <a:t>incapsulare</a:t>
            </a:r>
            <a:r>
              <a:rPr lang="en-US" baseline="0" dirty="0"/>
              <a:t> ne interim </a:t>
            </a:r>
            <a:r>
              <a:rPr lang="en-US" baseline="0" dirty="0" err="1"/>
              <a:t>intentia</a:t>
            </a:r>
            <a:r>
              <a:rPr lang="en-US" baseline="0" dirty="0"/>
              <a:t> de a </a:t>
            </a:r>
            <a:r>
              <a:rPr lang="en-US" baseline="0" dirty="0" err="1"/>
              <a:t>ascunde</a:t>
            </a:r>
            <a:r>
              <a:rPr lang="en-US" baseline="0" dirty="0"/>
              <a:t> </a:t>
            </a:r>
            <a:r>
              <a:rPr lang="en-US" baseline="0" dirty="0" err="1"/>
              <a:t>detaliile</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101</a:t>
            </a:fld>
            <a:endParaRPr lang="nl-NL"/>
          </a:p>
        </p:txBody>
      </p:sp>
    </p:spTree>
    <p:extLst>
      <p:ext uri="{BB962C8B-B14F-4D97-AF65-F5344CB8AC3E}">
        <p14:creationId xmlns:p14="http://schemas.microsoft.com/office/powerpoint/2010/main" val="41638535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102</a:t>
            </a:fld>
            <a:endParaRPr lang="nl-NL"/>
          </a:p>
        </p:txBody>
      </p:sp>
    </p:spTree>
    <p:extLst>
      <p:ext uri="{BB962C8B-B14F-4D97-AF65-F5344CB8AC3E}">
        <p14:creationId xmlns:p14="http://schemas.microsoft.com/office/powerpoint/2010/main" val="39733919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Abstractizarea</a:t>
            </a:r>
            <a:r>
              <a:rPr lang="en-US" baseline="0" dirty="0"/>
              <a:t> </a:t>
            </a:r>
            <a:r>
              <a:rPr lang="en-US" baseline="0" dirty="0" err="1"/>
              <a:t>este</a:t>
            </a:r>
            <a:r>
              <a:rPr lang="en-US" baseline="0" dirty="0"/>
              <a:t> </a:t>
            </a:r>
            <a:r>
              <a:rPr lang="en-US" baseline="0" dirty="0" err="1"/>
              <a:t>procesul</a:t>
            </a:r>
            <a:r>
              <a:rPr lang="en-US" baseline="0" dirty="0"/>
              <a:t> </a:t>
            </a:r>
            <a:r>
              <a:rPr lang="en-US" baseline="0" dirty="0" err="1"/>
              <a:t>despre</a:t>
            </a:r>
            <a:r>
              <a:rPr lang="en-US" baseline="0" dirty="0"/>
              <a:t> care am </a:t>
            </a:r>
            <a:r>
              <a:rPr lang="en-US" baseline="0" dirty="0" err="1"/>
              <a:t>adus</a:t>
            </a:r>
            <a:r>
              <a:rPr lang="en-US" baseline="0" dirty="0"/>
              <a:t> </a:t>
            </a:r>
            <a:r>
              <a:rPr lang="en-US" baseline="0" dirty="0" err="1"/>
              <a:t>vorba</a:t>
            </a:r>
            <a:r>
              <a:rPr lang="en-US" baseline="0" dirty="0"/>
              <a:t> </a:t>
            </a:r>
            <a:r>
              <a:rPr lang="en-US" baseline="0" dirty="0" err="1"/>
              <a:t>mai</a:t>
            </a:r>
            <a:r>
              <a:rPr lang="en-US" baseline="0" dirty="0"/>
              <a:t> </a:t>
            </a:r>
            <a:r>
              <a:rPr lang="en-US" baseline="0" dirty="0" err="1"/>
              <a:t>inainte</a:t>
            </a:r>
            <a:r>
              <a:rPr lang="en-US" baseline="0" dirty="0"/>
              <a:t>, </a:t>
            </a:r>
            <a:r>
              <a:rPr lang="en-US" baseline="0" dirty="0" err="1"/>
              <a:t>si</a:t>
            </a:r>
            <a:r>
              <a:rPr lang="en-US" baseline="0" dirty="0"/>
              <a:t> </a:t>
            </a:r>
            <a:r>
              <a:rPr lang="en-US" baseline="0" dirty="0" err="1"/>
              <a:t>anume</a:t>
            </a:r>
            <a:r>
              <a:rPr lang="en-US" baseline="0" dirty="0"/>
              <a:t> </a:t>
            </a:r>
            <a:r>
              <a:rPr lang="en-US" baseline="0" dirty="0" err="1"/>
              <a:t>cel</a:t>
            </a:r>
            <a:r>
              <a:rPr lang="en-US" baseline="0" dirty="0"/>
              <a:t> in care </a:t>
            </a:r>
            <a:r>
              <a:rPr lang="en-US" baseline="0" dirty="0" err="1"/>
              <a:t>ascundem</a:t>
            </a:r>
            <a:r>
              <a:rPr lang="en-US" baseline="0" dirty="0"/>
              <a:t> </a:t>
            </a:r>
            <a:r>
              <a:rPr lang="en-US" baseline="0" dirty="0" err="1"/>
              <a:t>informatiile</a:t>
            </a:r>
            <a:r>
              <a:rPr lang="en-US" baseline="0" dirty="0"/>
              <a:t> </a:t>
            </a:r>
            <a:r>
              <a:rPr lang="en-US" baseline="0" dirty="0" err="1"/>
              <a:t>irelevante</a:t>
            </a:r>
            <a:r>
              <a:rPr lang="en-US" baseline="0" dirty="0"/>
              <a:t> </a:t>
            </a:r>
            <a:r>
              <a:rPr lang="en-US" baseline="0" dirty="0" err="1"/>
              <a:t>si</a:t>
            </a:r>
            <a:r>
              <a:rPr lang="en-US" baseline="0" dirty="0"/>
              <a:t> </a:t>
            </a:r>
            <a:r>
              <a:rPr lang="en-US" baseline="0" dirty="0" err="1"/>
              <a:t>expunem</a:t>
            </a:r>
            <a:r>
              <a:rPr lang="en-US" baseline="0" dirty="0"/>
              <a:t> </a:t>
            </a:r>
            <a:r>
              <a:rPr lang="en-US" baseline="0" dirty="0" err="1"/>
              <a:t>numai</a:t>
            </a:r>
            <a:r>
              <a:rPr lang="en-US" baseline="0" dirty="0"/>
              <a:t> </a:t>
            </a:r>
            <a:r>
              <a:rPr lang="en-US" baseline="0" dirty="0" err="1"/>
              <a:t>datele</a:t>
            </a:r>
            <a:r>
              <a:rPr lang="en-US" baseline="0" dirty="0"/>
              <a:t> </a:t>
            </a:r>
            <a:r>
              <a:rPr lang="en-US" baseline="0" dirty="0" err="1"/>
              <a:t>esentiale</a:t>
            </a:r>
            <a:r>
              <a:rPr lang="en-US" baseline="0" dirty="0"/>
              <a:t>.</a:t>
            </a:r>
          </a:p>
          <a:p>
            <a:endParaRPr lang="en-US" baseline="0" dirty="0"/>
          </a:p>
          <a:p>
            <a:r>
              <a:rPr lang="en-US" baseline="0" dirty="0"/>
              <a:t>De </a:t>
            </a:r>
            <a:r>
              <a:rPr lang="en-US" baseline="0" dirty="0" err="1"/>
              <a:t>ce</a:t>
            </a:r>
            <a:r>
              <a:rPr lang="en-US" baseline="0" dirty="0"/>
              <a:t>?</a:t>
            </a:r>
          </a:p>
          <a:p>
            <a:r>
              <a:rPr lang="en-US" baseline="0" dirty="0"/>
              <a:t> OOP CORE</a:t>
            </a:r>
          </a:p>
          <a:p>
            <a:endParaRPr lang="en-US" baseline="0" dirty="0"/>
          </a:p>
          <a:p>
            <a:r>
              <a:rPr lang="en-US" baseline="0" dirty="0"/>
              <a:t>Cum?</a:t>
            </a:r>
          </a:p>
          <a:p>
            <a:r>
              <a:rPr lang="en-US" baseline="0" dirty="0"/>
              <a:t>Access modifiers</a:t>
            </a:r>
          </a:p>
          <a:p>
            <a:endParaRPr lang="en-US" baseline="0" dirty="0"/>
          </a:p>
          <a:p>
            <a:r>
              <a:rPr lang="en-US" baseline="0" dirty="0"/>
              <a:t>Benefits</a:t>
            </a:r>
          </a:p>
        </p:txBody>
      </p:sp>
      <p:sp>
        <p:nvSpPr>
          <p:cNvPr id="4" name="Slide Number Placeholder 3"/>
          <p:cNvSpPr>
            <a:spLocks noGrp="1"/>
          </p:cNvSpPr>
          <p:nvPr>
            <p:ph type="sldNum" sz="quarter" idx="10"/>
          </p:nvPr>
        </p:nvSpPr>
        <p:spPr/>
        <p:txBody>
          <a:bodyPr/>
          <a:lstStyle/>
          <a:p>
            <a:fld id="{2DB1139D-5AC7-4B0B-A715-E40E0591EF82}" type="slidenum">
              <a:rPr lang="nl-NL" smtClean="0"/>
              <a:t>103</a:t>
            </a:fld>
            <a:endParaRPr lang="nl-NL"/>
          </a:p>
        </p:txBody>
      </p:sp>
    </p:spTree>
    <p:extLst>
      <p:ext uri="{BB962C8B-B14F-4D97-AF65-F5344CB8AC3E}">
        <p14:creationId xmlns:p14="http://schemas.microsoft.com/office/powerpoint/2010/main" val="867520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DB1139D-5AC7-4B0B-A715-E40E0591EF82}" type="slidenum">
              <a:rPr lang="nl-NL" smtClean="0"/>
              <a:t>104</a:t>
            </a:fld>
            <a:endParaRPr lang="nl-NL"/>
          </a:p>
        </p:txBody>
      </p:sp>
    </p:spTree>
    <p:extLst>
      <p:ext uri="{BB962C8B-B14F-4D97-AF65-F5344CB8AC3E}">
        <p14:creationId xmlns:p14="http://schemas.microsoft.com/office/powerpoint/2010/main" val="685050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5" descr="33139_PowerPoint_background-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el 1"/>
          <p:cNvSpPr>
            <a:spLocks noGrp="1"/>
          </p:cNvSpPr>
          <p:nvPr>
            <p:ph type="ctrTitle" hasCustomPrompt="1"/>
          </p:nvPr>
        </p:nvSpPr>
        <p:spPr>
          <a:xfrm>
            <a:off x="611560" y="648969"/>
            <a:ext cx="7772400" cy="1470025"/>
          </a:xfrm>
        </p:spPr>
        <p:txBody>
          <a:bodyPr tIns="90000"/>
          <a:lstStyle>
            <a:lvl1pPr>
              <a:lnSpc>
                <a:spcPts val="5200"/>
              </a:lnSpc>
              <a:defRPr sz="3600" cap="all">
                <a:solidFill>
                  <a:schemeClr val="bg1"/>
                </a:solidFill>
              </a:defRPr>
            </a:lvl1pPr>
          </a:lstStyle>
          <a:p>
            <a:r>
              <a:rPr lang="nl-NL" dirty="0"/>
              <a:t>KLIK OM DE STIJL TE BEWERKEN</a:t>
            </a:r>
          </a:p>
        </p:txBody>
      </p:sp>
      <p:sp>
        <p:nvSpPr>
          <p:cNvPr id="5" name="Tijdelijke aanduiding voor voettekst 4"/>
          <p:cNvSpPr>
            <a:spLocks noGrp="1"/>
          </p:cNvSpPr>
          <p:nvPr>
            <p:ph type="ftr" sz="quarter" idx="11"/>
          </p:nvPr>
        </p:nvSpPr>
        <p:spPr>
          <a:xfrm>
            <a:off x="634402" y="5849141"/>
            <a:ext cx="2133424" cy="467568"/>
          </a:xfrm>
        </p:spPr>
        <p:txBody>
          <a:bodyPr/>
          <a:lstStyle>
            <a:lvl1pPr>
              <a:defRPr sz="1000">
                <a:solidFill>
                  <a:srgbClr val="000000"/>
                </a:solidFill>
              </a:defRPr>
            </a:lvl1pPr>
          </a:lstStyle>
          <a:p>
            <a:r>
              <a:rPr lang="en-US" dirty="0"/>
              <a:t>presenter NAME</a:t>
            </a:r>
          </a:p>
          <a:p>
            <a:r>
              <a:rPr lang="en-US" dirty="0"/>
              <a:t>FUNCTION</a:t>
            </a:r>
            <a:br>
              <a:rPr lang="en-US" dirty="0"/>
            </a:br>
            <a:r>
              <a:rPr lang="en-US" dirty="0"/>
              <a:t>BUSINESS UNIT</a:t>
            </a:r>
            <a:endParaRPr lang="nl-NL" dirty="0"/>
          </a:p>
        </p:txBody>
      </p:sp>
      <p:sp>
        <p:nvSpPr>
          <p:cNvPr id="4" name="Tijdelijke aanduiding voor datum 3"/>
          <p:cNvSpPr>
            <a:spLocks noGrp="1"/>
          </p:cNvSpPr>
          <p:nvPr>
            <p:ph type="dt" sz="half" idx="10"/>
          </p:nvPr>
        </p:nvSpPr>
        <p:spPr>
          <a:xfrm>
            <a:off x="634402" y="6341926"/>
            <a:ext cx="2133600" cy="210972"/>
          </a:xfrm>
        </p:spPr>
        <p:txBody>
          <a:bodyPr/>
          <a:lstStyle>
            <a:lvl1pPr>
              <a:defRPr>
                <a:solidFill>
                  <a:srgbClr val="000000"/>
                </a:solidFill>
              </a:defRPr>
            </a:lvl1pPr>
          </a:lstStyle>
          <a:p>
            <a:fld id="{27CDC6D7-F721-684B-B8C9-FEFA78B76E0C}" type="datetime4">
              <a:rPr lang="en-US" smtClean="0"/>
              <a:pPr/>
              <a:t>February 26, 2018</a:t>
            </a:fld>
            <a:endParaRPr lang="nl-NL" dirty="0"/>
          </a:p>
        </p:txBody>
      </p:sp>
    </p:spTree>
    <p:extLst>
      <p:ext uri="{BB962C8B-B14F-4D97-AF65-F5344CB8AC3E}">
        <p14:creationId xmlns:p14="http://schemas.microsoft.com/office/powerpoint/2010/main" val="97522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nl-NL" dirty="0"/>
              <a:t>KLIK OM DE STIJL TE BEWERKEN</a:t>
            </a:r>
          </a:p>
        </p:txBody>
      </p:sp>
      <p:sp>
        <p:nvSpPr>
          <p:cNvPr id="3" name="Tijdelijke aanduiding voor inhoud 2"/>
          <p:cNvSpPr>
            <a:spLocks noGrp="1"/>
          </p:cNvSpPr>
          <p:nvPr>
            <p:ph idx="1"/>
          </p:nvPr>
        </p:nvSpPr>
        <p:spPr>
          <a:xfrm>
            <a:off x="620612" y="1398589"/>
            <a:ext cx="8162871" cy="2318444"/>
          </a:xfrm>
        </p:spPr>
        <p:txBody>
          <a:bodyPr/>
          <a:lstStyle/>
          <a:p>
            <a:pPr lvl="0"/>
            <a:r>
              <a:rPr lang="nl-NL" dirty="0"/>
              <a:t>Klik om de modelstijlen te bewerken</a:t>
            </a:r>
          </a:p>
          <a:p>
            <a:pPr lvl="1"/>
            <a:r>
              <a:rPr lang="nl-NL" dirty="0"/>
              <a:t>Tweede niveau</a:t>
            </a:r>
          </a:p>
          <a:p>
            <a:pPr lvl="2"/>
            <a:r>
              <a:rPr lang="nl-NL" dirty="0"/>
              <a:t>Derde niveau</a:t>
            </a:r>
          </a:p>
        </p:txBody>
      </p:sp>
      <p:sp>
        <p:nvSpPr>
          <p:cNvPr id="10" name="Tijdelijke aanduiding voor datum 9"/>
          <p:cNvSpPr>
            <a:spLocks noGrp="1"/>
          </p:cNvSpPr>
          <p:nvPr>
            <p:ph type="dt" sz="half" idx="10"/>
          </p:nvPr>
        </p:nvSpPr>
        <p:spPr/>
        <p:txBody>
          <a:bodyPr/>
          <a:lstStyle/>
          <a:p>
            <a:fld id="{E5B520A2-5FFC-CE4A-9835-F3EC403B91D3}"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8" name="Tijdelijke aanduiding voor afbeelding 7"/>
          <p:cNvSpPr>
            <a:spLocks noGrp="1"/>
          </p:cNvSpPr>
          <p:nvPr>
            <p:ph type="pic" sz="quarter" idx="14"/>
          </p:nvPr>
        </p:nvSpPr>
        <p:spPr>
          <a:xfrm>
            <a:off x="0" y="3861048"/>
            <a:ext cx="3051383" cy="2186952"/>
          </a:xfrm>
        </p:spPr>
        <p:txBody>
          <a:bodyPr wrap="none">
            <a:normAutofit/>
          </a:bodyPr>
          <a:lstStyle>
            <a:lvl1pPr marL="0" indent="0" algn="ctr">
              <a:buNone/>
              <a:defRPr sz="1000"/>
            </a:lvl1pPr>
          </a:lstStyle>
          <a:p>
            <a:endParaRPr lang="nl-NL" dirty="0"/>
          </a:p>
        </p:txBody>
      </p:sp>
      <p:sp>
        <p:nvSpPr>
          <p:cNvPr id="9" name="Tijdelijke aanduiding voor afbeelding 7"/>
          <p:cNvSpPr>
            <a:spLocks noGrp="1"/>
          </p:cNvSpPr>
          <p:nvPr>
            <p:ph type="pic" sz="quarter" idx="15"/>
          </p:nvPr>
        </p:nvSpPr>
        <p:spPr>
          <a:xfrm>
            <a:off x="3046308" y="3861048"/>
            <a:ext cx="3051383" cy="2186952"/>
          </a:xfrm>
        </p:spPr>
        <p:txBody>
          <a:bodyPr wrap="none">
            <a:normAutofit/>
          </a:bodyPr>
          <a:lstStyle>
            <a:lvl1pPr marL="0" indent="0" algn="ctr">
              <a:buNone/>
              <a:defRPr sz="1000"/>
            </a:lvl1pPr>
          </a:lstStyle>
          <a:p>
            <a:endParaRPr lang="nl-NL" dirty="0"/>
          </a:p>
        </p:txBody>
      </p:sp>
      <p:sp>
        <p:nvSpPr>
          <p:cNvPr id="13" name="Tijdelijke aanduiding voor afbeelding 7"/>
          <p:cNvSpPr>
            <a:spLocks noGrp="1"/>
          </p:cNvSpPr>
          <p:nvPr>
            <p:ph type="pic" sz="quarter" idx="16"/>
          </p:nvPr>
        </p:nvSpPr>
        <p:spPr>
          <a:xfrm>
            <a:off x="6092617" y="3861048"/>
            <a:ext cx="3051383" cy="2186952"/>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137351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0612" y="473075"/>
            <a:ext cx="8130097" cy="3243957"/>
          </a:xfrm>
        </p:spPr>
        <p:txBody>
          <a:bodyPr/>
          <a:lstStyle/>
          <a:p>
            <a:pPr lvl="0"/>
            <a:r>
              <a:rPr lang="nl-NL" dirty="0"/>
              <a:t>Klik om de modelstijlen te bewerken</a:t>
            </a:r>
          </a:p>
          <a:p>
            <a:pPr lvl="1"/>
            <a:r>
              <a:rPr lang="nl-NL" dirty="0"/>
              <a:t>Tweede niveau</a:t>
            </a:r>
          </a:p>
          <a:p>
            <a:pPr lvl="2"/>
            <a:r>
              <a:rPr lang="nl-NL" dirty="0"/>
              <a:t>Derde niveau</a:t>
            </a:r>
          </a:p>
        </p:txBody>
      </p:sp>
      <p:sp>
        <p:nvSpPr>
          <p:cNvPr id="10" name="Tijdelijke aanduiding voor datum 9"/>
          <p:cNvSpPr>
            <a:spLocks noGrp="1"/>
          </p:cNvSpPr>
          <p:nvPr>
            <p:ph type="dt" sz="half" idx="10"/>
          </p:nvPr>
        </p:nvSpPr>
        <p:spPr/>
        <p:txBody>
          <a:bodyPr/>
          <a:lstStyle/>
          <a:p>
            <a:fld id="{3515E667-967D-3A4A-BF6F-AB77B79EAF13}"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13" name="Tijdelijke aanduiding voor afbeelding 7"/>
          <p:cNvSpPr>
            <a:spLocks noGrp="1"/>
          </p:cNvSpPr>
          <p:nvPr>
            <p:ph type="pic" sz="quarter" idx="14"/>
          </p:nvPr>
        </p:nvSpPr>
        <p:spPr>
          <a:xfrm>
            <a:off x="0" y="3861048"/>
            <a:ext cx="3051383" cy="2186952"/>
          </a:xfrm>
        </p:spPr>
        <p:txBody>
          <a:bodyPr wrap="none">
            <a:normAutofit/>
          </a:bodyPr>
          <a:lstStyle>
            <a:lvl1pPr marL="0" indent="0" algn="ctr">
              <a:buNone/>
              <a:defRPr sz="1000"/>
            </a:lvl1pPr>
          </a:lstStyle>
          <a:p>
            <a:endParaRPr lang="nl-NL" dirty="0"/>
          </a:p>
        </p:txBody>
      </p:sp>
      <p:sp>
        <p:nvSpPr>
          <p:cNvPr id="14" name="Tijdelijke aanduiding voor afbeelding 7"/>
          <p:cNvSpPr>
            <a:spLocks noGrp="1"/>
          </p:cNvSpPr>
          <p:nvPr>
            <p:ph type="pic" sz="quarter" idx="15"/>
          </p:nvPr>
        </p:nvSpPr>
        <p:spPr>
          <a:xfrm>
            <a:off x="3046308" y="3861048"/>
            <a:ext cx="3051383" cy="2186952"/>
          </a:xfrm>
        </p:spPr>
        <p:txBody>
          <a:bodyPr wrap="none">
            <a:normAutofit/>
          </a:bodyPr>
          <a:lstStyle>
            <a:lvl1pPr marL="0" indent="0" algn="ctr">
              <a:buNone/>
              <a:defRPr sz="1000"/>
            </a:lvl1pPr>
          </a:lstStyle>
          <a:p>
            <a:endParaRPr lang="nl-NL" dirty="0"/>
          </a:p>
        </p:txBody>
      </p:sp>
      <p:sp>
        <p:nvSpPr>
          <p:cNvPr id="15" name="Tijdelijke aanduiding voor afbeelding 7"/>
          <p:cNvSpPr>
            <a:spLocks noGrp="1"/>
          </p:cNvSpPr>
          <p:nvPr>
            <p:ph type="pic" sz="quarter" idx="16"/>
          </p:nvPr>
        </p:nvSpPr>
        <p:spPr>
          <a:xfrm>
            <a:off x="6092617" y="3861048"/>
            <a:ext cx="3051383" cy="2186952"/>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3550305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nl-NL" dirty="0"/>
              <a:t>KLIK OM DE STIJL TE BEWERKEN</a:t>
            </a:r>
          </a:p>
        </p:txBody>
      </p:sp>
      <p:sp>
        <p:nvSpPr>
          <p:cNvPr id="3" name="Tijdelijke aanduiding voor inhoud 2"/>
          <p:cNvSpPr>
            <a:spLocks noGrp="1"/>
          </p:cNvSpPr>
          <p:nvPr>
            <p:ph idx="1"/>
          </p:nvPr>
        </p:nvSpPr>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datum 9"/>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chemeClr val="bg1"/>
                </a:solidFill>
              </a:defRPr>
            </a:lvl1pPr>
          </a:lstStyle>
          <a:p>
            <a:r>
              <a:rPr lang="nl-NL"/>
              <a:t>TITLE PRESENTATION</a:t>
            </a:r>
            <a:endParaRPr lang="nl-NL" dirty="0"/>
          </a:p>
        </p:txBody>
      </p:sp>
    </p:spTree>
    <p:extLst>
      <p:ext uri="{BB962C8B-B14F-4D97-AF65-F5344CB8AC3E}">
        <p14:creationId xmlns:p14="http://schemas.microsoft.com/office/powerpoint/2010/main" val="407402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CBBA6E4B-0F15-D24C-93AA-2172DA0233B5}" type="datetime4">
              <a:rPr lang="en-US" smtClean="0"/>
              <a:t>February 26, 2018</a:t>
            </a:fld>
            <a:endParaRPr lang="nl-NL"/>
          </a:p>
        </p:txBody>
      </p:sp>
      <p:sp>
        <p:nvSpPr>
          <p:cNvPr id="5" name="Tijdelijke aanduiding voor voettekst 4"/>
          <p:cNvSpPr>
            <a:spLocks noGrp="1"/>
          </p:cNvSpPr>
          <p:nvPr>
            <p:ph type="ftr" sz="quarter" idx="11"/>
          </p:nvPr>
        </p:nvSpPr>
        <p:spPr/>
        <p:txBody>
          <a:bodyPr/>
          <a:lstStyle>
            <a:lvl1pPr>
              <a:defRPr>
                <a:solidFill>
                  <a:srgbClr val="009036"/>
                </a:solidFill>
              </a:defRPr>
            </a:lvl1pPr>
          </a:lstStyle>
          <a:p>
            <a:r>
              <a:rPr lang="nl-NL"/>
              <a:t>TITLE PRESENTATION</a:t>
            </a:r>
            <a:endParaRPr lang="nl-NL" dirty="0"/>
          </a:p>
        </p:txBody>
      </p:sp>
      <p:sp>
        <p:nvSpPr>
          <p:cNvPr id="8" name="Tijdelijke aanduiding voor afbeelding 7"/>
          <p:cNvSpPr>
            <a:spLocks noGrp="1"/>
          </p:cNvSpPr>
          <p:nvPr>
            <p:ph type="pic" sz="quarter" idx="13"/>
          </p:nvPr>
        </p:nvSpPr>
        <p:spPr>
          <a:xfrm>
            <a:off x="0" y="0"/>
            <a:ext cx="9144000" cy="6048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3036096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10872" y="473075"/>
            <a:ext cx="3937592" cy="697783"/>
          </a:xfrm>
        </p:spPr>
        <p:txBody>
          <a:bodyPr/>
          <a:lstStyle>
            <a:lvl1pPr>
              <a:lnSpc>
                <a:spcPts val="2400"/>
              </a:lnSpc>
              <a:defRPr sz="2400"/>
            </a:lvl1pPr>
          </a:lstStyle>
          <a:p>
            <a:r>
              <a:rPr lang="nl-NL" dirty="0"/>
              <a:t>KLIK OM DE STIJL TE BEWERKEN</a:t>
            </a:r>
          </a:p>
        </p:txBody>
      </p:sp>
      <p:sp>
        <p:nvSpPr>
          <p:cNvPr id="3" name="Tijdelijke aanduiding voor inhoud 2"/>
          <p:cNvSpPr>
            <a:spLocks noGrp="1"/>
          </p:cNvSpPr>
          <p:nvPr>
            <p:ph idx="1"/>
          </p:nvPr>
        </p:nvSpPr>
        <p:spPr>
          <a:xfrm>
            <a:off x="4810872" y="1242865"/>
            <a:ext cx="3937592" cy="4694385"/>
          </a:xfrm>
        </p:spPr>
        <p:txBody>
          <a:bodyPr/>
          <a:lstStyle>
            <a:lvl4pPr>
              <a:buSzPct val="90000"/>
              <a:defRPr/>
            </a:lvl4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datum 9"/>
          <p:cNvSpPr>
            <a:spLocks noGrp="1"/>
          </p:cNvSpPr>
          <p:nvPr>
            <p:ph type="dt" sz="half" idx="10"/>
          </p:nvPr>
        </p:nvSpPr>
        <p:spPr/>
        <p:txBody>
          <a:bodyPr/>
          <a:lstStyle/>
          <a:p>
            <a:fld id="{A13CBC1B-8654-8443-A298-9A13A56CCAA4}"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9" name="Tijdelijke aanduiding voor afbeelding 7"/>
          <p:cNvSpPr>
            <a:spLocks noGrp="1"/>
          </p:cNvSpPr>
          <p:nvPr>
            <p:ph type="pic" sz="quarter" idx="13"/>
          </p:nvPr>
        </p:nvSpPr>
        <p:spPr>
          <a:xfrm>
            <a:off x="0" y="0"/>
            <a:ext cx="4572000" cy="6048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222693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810872" y="473075"/>
            <a:ext cx="3937592" cy="5464175"/>
          </a:xfrm>
        </p:spPr>
        <p:txBody>
          <a:bodyPr/>
          <a:lstStyle>
            <a:lvl4pPr>
              <a:buSzPct val="90000"/>
              <a:defRPr/>
            </a:lvl4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datum 9"/>
          <p:cNvSpPr>
            <a:spLocks noGrp="1"/>
          </p:cNvSpPr>
          <p:nvPr>
            <p:ph type="dt" sz="half" idx="10"/>
          </p:nvPr>
        </p:nvSpPr>
        <p:spPr/>
        <p:txBody>
          <a:bodyPr/>
          <a:lstStyle/>
          <a:p>
            <a:fld id="{45F9603C-696B-2946-8D70-906C0B20EE9E}"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9" name="Tijdelijke aanduiding voor afbeelding 7"/>
          <p:cNvSpPr>
            <a:spLocks noGrp="1"/>
          </p:cNvSpPr>
          <p:nvPr>
            <p:ph type="pic" sz="quarter" idx="13"/>
          </p:nvPr>
        </p:nvSpPr>
        <p:spPr>
          <a:xfrm>
            <a:off x="0" y="0"/>
            <a:ext cx="4572000" cy="6048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213357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10872" y="473075"/>
            <a:ext cx="3937592" cy="697783"/>
          </a:xfrm>
        </p:spPr>
        <p:txBody>
          <a:bodyPr/>
          <a:lstStyle>
            <a:lvl1pPr>
              <a:lnSpc>
                <a:spcPts val="2400"/>
              </a:lnSpc>
              <a:defRPr sz="2400"/>
            </a:lvl1pPr>
          </a:lstStyle>
          <a:p>
            <a:r>
              <a:rPr lang="nl-NL" dirty="0"/>
              <a:t>KLIK OM DE STIJL TE BEWERKEN</a:t>
            </a:r>
          </a:p>
        </p:txBody>
      </p:sp>
      <p:sp>
        <p:nvSpPr>
          <p:cNvPr id="3" name="Tijdelijke aanduiding voor inhoud 2"/>
          <p:cNvSpPr>
            <a:spLocks noGrp="1"/>
          </p:cNvSpPr>
          <p:nvPr>
            <p:ph idx="1"/>
          </p:nvPr>
        </p:nvSpPr>
        <p:spPr>
          <a:xfrm>
            <a:off x="4810872" y="1242865"/>
            <a:ext cx="3937592" cy="4694385"/>
          </a:xfrm>
        </p:spPr>
        <p:txBody>
          <a:bodyPr/>
          <a:lstStyle>
            <a:lvl4pPr>
              <a:buSzPct val="90000"/>
              <a:defRPr/>
            </a:lvl4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datum 9"/>
          <p:cNvSpPr>
            <a:spLocks noGrp="1"/>
          </p:cNvSpPr>
          <p:nvPr>
            <p:ph type="dt" sz="half" idx="10"/>
          </p:nvPr>
        </p:nvSpPr>
        <p:spPr/>
        <p:txBody>
          <a:bodyPr/>
          <a:lstStyle/>
          <a:p>
            <a:fld id="{EC97E6F2-DD9D-FA4C-8DBC-4030AEFC154F}"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9" name="Tijdelijke aanduiding voor afbeelding 7"/>
          <p:cNvSpPr>
            <a:spLocks noGrp="1"/>
          </p:cNvSpPr>
          <p:nvPr>
            <p:ph type="pic" sz="quarter" idx="13"/>
          </p:nvPr>
        </p:nvSpPr>
        <p:spPr>
          <a:xfrm>
            <a:off x="0" y="0"/>
            <a:ext cx="4572000" cy="3024000"/>
          </a:xfrm>
        </p:spPr>
        <p:txBody>
          <a:bodyPr wrap="none">
            <a:normAutofit/>
          </a:bodyPr>
          <a:lstStyle>
            <a:lvl1pPr marL="0" indent="0" algn="ctr">
              <a:buNone/>
              <a:defRPr sz="1000"/>
            </a:lvl1pPr>
          </a:lstStyle>
          <a:p>
            <a:endParaRPr lang="nl-NL" dirty="0"/>
          </a:p>
        </p:txBody>
      </p:sp>
      <p:sp>
        <p:nvSpPr>
          <p:cNvPr id="8" name="Tijdelijke aanduiding voor afbeelding 7"/>
          <p:cNvSpPr>
            <a:spLocks noGrp="1"/>
          </p:cNvSpPr>
          <p:nvPr>
            <p:ph type="pic" sz="quarter" idx="14"/>
          </p:nvPr>
        </p:nvSpPr>
        <p:spPr>
          <a:xfrm>
            <a:off x="0" y="3024000"/>
            <a:ext cx="4572000" cy="3024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171554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810872" y="473075"/>
            <a:ext cx="3937592" cy="5464175"/>
          </a:xfrm>
        </p:spPr>
        <p:txBody>
          <a:bodyPr/>
          <a:lstStyle>
            <a:lvl4pPr>
              <a:buSzPct val="90000"/>
              <a:defRPr/>
            </a:lvl4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datum 9"/>
          <p:cNvSpPr>
            <a:spLocks noGrp="1"/>
          </p:cNvSpPr>
          <p:nvPr>
            <p:ph type="dt" sz="half" idx="10"/>
          </p:nvPr>
        </p:nvSpPr>
        <p:spPr/>
        <p:txBody>
          <a:bodyPr/>
          <a:lstStyle/>
          <a:p>
            <a:fld id="{4FD9A745-1F9F-4B44-AE4F-BF0F5DB3FF85}"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9" name="Tijdelijke aanduiding voor afbeelding 7"/>
          <p:cNvSpPr>
            <a:spLocks noGrp="1"/>
          </p:cNvSpPr>
          <p:nvPr>
            <p:ph type="pic" sz="quarter" idx="13"/>
          </p:nvPr>
        </p:nvSpPr>
        <p:spPr>
          <a:xfrm>
            <a:off x="0" y="0"/>
            <a:ext cx="4572000" cy="3024000"/>
          </a:xfrm>
        </p:spPr>
        <p:txBody>
          <a:bodyPr wrap="none">
            <a:normAutofit/>
          </a:bodyPr>
          <a:lstStyle>
            <a:lvl1pPr marL="0" indent="0" algn="ctr">
              <a:buNone/>
              <a:defRPr sz="1000"/>
            </a:lvl1pPr>
          </a:lstStyle>
          <a:p>
            <a:endParaRPr lang="nl-NL" dirty="0"/>
          </a:p>
        </p:txBody>
      </p:sp>
      <p:sp>
        <p:nvSpPr>
          <p:cNvPr id="8" name="Tijdelijke aanduiding voor afbeelding 7"/>
          <p:cNvSpPr>
            <a:spLocks noGrp="1"/>
          </p:cNvSpPr>
          <p:nvPr>
            <p:ph type="pic" sz="quarter" idx="14"/>
          </p:nvPr>
        </p:nvSpPr>
        <p:spPr>
          <a:xfrm>
            <a:off x="0" y="3024000"/>
            <a:ext cx="4572000" cy="3024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405381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nl-NL" dirty="0"/>
              <a:t>KLIK OM DE STIJL TE BEWERKEN</a:t>
            </a:r>
          </a:p>
        </p:txBody>
      </p:sp>
      <p:sp>
        <p:nvSpPr>
          <p:cNvPr id="3" name="Tijdelijke aanduiding voor inhoud 2"/>
          <p:cNvSpPr>
            <a:spLocks noGrp="1"/>
          </p:cNvSpPr>
          <p:nvPr>
            <p:ph idx="1"/>
          </p:nvPr>
        </p:nvSpPr>
        <p:spPr>
          <a:xfrm>
            <a:off x="620612" y="1398589"/>
            <a:ext cx="8154677" cy="1454348"/>
          </a:xfrm>
        </p:spPr>
        <p:txBody>
          <a:bodyPr/>
          <a:lstStyle/>
          <a:p>
            <a:pPr lvl="0"/>
            <a:r>
              <a:rPr lang="nl-NL" dirty="0"/>
              <a:t>Klik om de modelstijlen te bewerken</a:t>
            </a:r>
          </a:p>
          <a:p>
            <a:pPr lvl="1"/>
            <a:r>
              <a:rPr lang="nl-NL" dirty="0"/>
              <a:t>Tweede niveau</a:t>
            </a:r>
          </a:p>
          <a:p>
            <a:pPr lvl="2"/>
            <a:r>
              <a:rPr lang="nl-NL" dirty="0"/>
              <a:t>Derde niveau</a:t>
            </a:r>
          </a:p>
        </p:txBody>
      </p:sp>
      <p:sp>
        <p:nvSpPr>
          <p:cNvPr id="10" name="Tijdelijke aanduiding voor datum 9"/>
          <p:cNvSpPr>
            <a:spLocks noGrp="1"/>
          </p:cNvSpPr>
          <p:nvPr>
            <p:ph type="dt" sz="half" idx="10"/>
          </p:nvPr>
        </p:nvSpPr>
        <p:spPr/>
        <p:txBody>
          <a:bodyPr/>
          <a:lstStyle/>
          <a:p>
            <a:fld id="{66A21BB8-4B2F-814D-B9CD-150D7913B5D4}"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8" name="Tijdelijke aanduiding voor afbeelding 7"/>
          <p:cNvSpPr>
            <a:spLocks noGrp="1"/>
          </p:cNvSpPr>
          <p:nvPr>
            <p:ph type="pic" sz="quarter" idx="14"/>
          </p:nvPr>
        </p:nvSpPr>
        <p:spPr>
          <a:xfrm>
            <a:off x="0" y="3024000"/>
            <a:ext cx="4572000" cy="3024000"/>
          </a:xfrm>
        </p:spPr>
        <p:txBody>
          <a:bodyPr wrap="none">
            <a:normAutofit/>
          </a:bodyPr>
          <a:lstStyle>
            <a:lvl1pPr marL="0" indent="0" algn="ctr">
              <a:buNone/>
              <a:defRPr sz="1000"/>
            </a:lvl1pPr>
          </a:lstStyle>
          <a:p>
            <a:endParaRPr lang="nl-NL" dirty="0"/>
          </a:p>
        </p:txBody>
      </p:sp>
      <p:sp>
        <p:nvSpPr>
          <p:cNvPr id="9" name="Tijdelijke aanduiding voor afbeelding 7"/>
          <p:cNvSpPr>
            <a:spLocks noGrp="1"/>
          </p:cNvSpPr>
          <p:nvPr>
            <p:ph type="pic" sz="quarter" idx="15"/>
          </p:nvPr>
        </p:nvSpPr>
        <p:spPr>
          <a:xfrm>
            <a:off x="4572000" y="3024000"/>
            <a:ext cx="4572000" cy="3024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528298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0613" y="473075"/>
            <a:ext cx="8075240" cy="2379861"/>
          </a:xfrm>
        </p:spPr>
        <p:txBody>
          <a:bodyPr/>
          <a:lstStyle/>
          <a:p>
            <a:pPr lvl="0"/>
            <a:r>
              <a:rPr lang="nl-NL" dirty="0"/>
              <a:t>Klik om de modelstijlen te bewerken</a:t>
            </a:r>
          </a:p>
          <a:p>
            <a:pPr lvl="1"/>
            <a:r>
              <a:rPr lang="nl-NL" dirty="0"/>
              <a:t>Tweede niveau</a:t>
            </a:r>
          </a:p>
          <a:p>
            <a:pPr lvl="2"/>
            <a:r>
              <a:rPr lang="nl-NL" dirty="0"/>
              <a:t>Derde niveau</a:t>
            </a:r>
          </a:p>
        </p:txBody>
      </p:sp>
      <p:sp>
        <p:nvSpPr>
          <p:cNvPr id="10" name="Tijdelijke aanduiding voor datum 9"/>
          <p:cNvSpPr>
            <a:spLocks noGrp="1"/>
          </p:cNvSpPr>
          <p:nvPr>
            <p:ph type="dt" sz="half" idx="10"/>
          </p:nvPr>
        </p:nvSpPr>
        <p:spPr/>
        <p:txBody>
          <a:bodyPr/>
          <a:lstStyle/>
          <a:p>
            <a:fld id="{24389793-BFBC-7240-9BA9-811177108773}" type="datetime4">
              <a:rPr lang="en-US" smtClean="0"/>
              <a:t>February 26, 2018</a:t>
            </a:fld>
            <a:endParaRPr lang="nl-NL" dirty="0"/>
          </a:p>
        </p:txBody>
      </p:sp>
      <p:sp>
        <p:nvSpPr>
          <p:cNvPr id="11" name="Tijdelijke aanduiding voor voettekst 10"/>
          <p:cNvSpPr>
            <a:spLocks noGrp="1"/>
          </p:cNvSpPr>
          <p:nvPr>
            <p:ph type="ftr" sz="quarter" idx="11"/>
          </p:nvPr>
        </p:nvSpPr>
        <p:spPr>
          <a:xfrm>
            <a:off x="640800" y="6263119"/>
            <a:ext cx="2632364" cy="365125"/>
          </a:xfrm>
        </p:spPr>
        <p:txBody>
          <a:bodyPr/>
          <a:lstStyle>
            <a:lvl1pPr>
              <a:defRPr b="1">
                <a:solidFill>
                  <a:srgbClr val="FFFFFF"/>
                </a:solidFill>
              </a:defRPr>
            </a:lvl1pPr>
          </a:lstStyle>
          <a:p>
            <a:r>
              <a:rPr lang="nl-NL"/>
              <a:t>TITLE PRESENTATION</a:t>
            </a:r>
            <a:endParaRPr lang="nl-NL" dirty="0"/>
          </a:p>
        </p:txBody>
      </p:sp>
      <p:sp>
        <p:nvSpPr>
          <p:cNvPr id="8" name="Tijdelijke aanduiding voor afbeelding 7"/>
          <p:cNvSpPr>
            <a:spLocks noGrp="1"/>
          </p:cNvSpPr>
          <p:nvPr>
            <p:ph type="pic" sz="quarter" idx="14"/>
          </p:nvPr>
        </p:nvSpPr>
        <p:spPr>
          <a:xfrm>
            <a:off x="0" y="3024000"/>
            <a:ext cx="4572000" cy="3024000"/>
          </a:xfrm>
        </p:spPr>
        <p:txBody>
          <a:bodyPr wrap="none">
            <a:normAutofit/>
          </a:bodyPr>
          <a:lstStyle>
            <a:lvl1pPr marL="0" indent="0" algn="ctr">
              <a:buNone/>
              <a:defRPr sz="1000"/>
            </a:lvl1pPr>
          </a:lstStyle>
          <a:p>
            <a:endParaRPr lang="nl-NL" dirty="0"/>
          </a:p>
        </p:txBody>
      </p:sp>
      <p:sp>
        <p:nvSpPr>
          <p:cNvPr id="9" name="Tijdelijke aanduiding voor afbeelding 7"/>
          <p:cNvSpPr>
            <a:spLocks noGrp="1"/>
          </p:cNvSpPr>
          <p:nvPr>
            <p:ph type="pic" sz="quarter" idx="15"/>
          </p:nvPr>
        </p:nvSpPr>
        <p:spPr>
          <a:xfrm>
            <a:off x="4572000" y="3024000"/>
            <a:ext cx="4572000" cy="3024000"/>
          </a:xfrm>
        </p:spPr>
        <p:txBody>
          <a:bodyPr wrap="none">
            <a:normAutofit/>
          </a:bodyPr>
          <a:lstStyle>
            <a:lvl1pPr marL="0" indent="0" algn="ctr">
              <a:buNone/>
              <a:defRPr sz="1000"/>
            </a:lvl1pPr>
          </a:lstStyle>
          <a:p>
            <a:endParaRPr lang="nl-NL" dirty="0"/>
          </a:p>
        </p:txBody>
      </p:sp>
    </p:spTree>
    <p:extLst>
      <p:ext uri="{BB962C8B-B14F-4D97-AF65-F5344CB8AC3E}">
        <p14:creationId xmlns:p14="http://schemas.microsoft.com/office/powerpoint/2010/main" val="260468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070196"/>
            <a:ext cx="9144000" cy="787804"/>
          </a:xfrm>
          <a:prstGeom prst="rect">
            <a:avLst/>
          </a:prstGeom>
        </p:spPr>
      </p:pic>
      <p:sp>
        <p:nvSpPr>
          <p:cNvPr id="4" name="Tijdelijke aanduiding voor datum 3"/>
          <p:cNvSpPr>
            <a:spLocks noGrp="1"/>
          </p:cNvSpPr>
          <p:nvPr>
            <p:ph type="dt" sz="half" idx="2"/>
          </p:nvPr>
        </p:nvSpPr>
        <p:spPr>
          <a:xfrm>
            <a:off x="3402710" y="6263119"/>
            <a:ext cx="2133600" cy="365125"/>
          </a:xfrm>
          <a:prstGeom prst="rect">
            <a:avLst/>
          </a:prstGeom>
        </p:spPr>
        <p:txBody>
          <a:bodyPr vert="horz" lIns="91440" tIns="45720" rIns="91440" bIns="45720" rtlCol="0" anchor="ctr"/>
          <a:lstStyle>
            <a:lvl1pPr algn="l">
              <a:defRPr sz="1000" b="1">
                <a:solidFill>
                  <a:srgbClr val="FFFFFF"/>
                </a:solidFill>
                <a:latin typeface="Arial" pitchFamily="34" charset="0"/>
                <a:cs typeface="Arial" pitchFamily="34" charset="0"/>
              </a:defRPr>
            </a:lvl1pPr>
          </a:lstStyle>
          <a:p>
            <a:fld id="{58A1C3CD-8B3B-0740-B261-196A2BE82F57}" type="datetime4">
              <a:rPr lang="en-US" smtClean="0"/>
              <a:t>February 26, 2018</a:t>
            </a:fld>
            <a:r>
              <a:rPr lang="en-US"/>
              <a:t> </a:t>
            </a:r>
            <a:endParaRPr lang="nl-NL" dirty="0"/>
          </a:p>
        </p:txBody>
      </p:sp>
      <p:sp>
        <p:nvSpPr>
          <p:cNvPr id="2" name="Tijdelijke aanduiding voor titel 1"/>
          <p:cNvSpPr>
            <a:spLocks noGrp="1"/>
          </p:cNvSpPr>
          <p:nvPr>
            <p:ph type="title"/>
          </p:nvPr>
        </p:nvSpPr>
        <p:spPr>
          <a:xfrm>
            <a:off x="617538" y="473075"/>
            <a:ext cx="8163164" cy="822443"/>
          </a:xfrm>
          <a:prstGeom prst="rect">
            <a:avLst/>
          </a:prstGeom>
        </p:spPr>
        <p:txBody>
          <a:bodyPr vert="horz" lIns="91440" tIns="45720" rIns="91440" bIns="45720" rtlCol="0" anchor="t" anchorCtr="0">
            <a:noAutofit/>
          </a:bodyPr>
          <a:lstStyle/>
          <a:p>
            <a:r>
              <a:rPr lang="nl-NL" dirty="0"/>
              <a:t>KLIK OM DE STIJL TE BEWERKEN</a:t>
            </a:r>
          </a:p>
        </p:txBody>
      </p:sp>
      <p:sp>
        <p:nvSpPr>
          <p:cNvPr id="3" name="Tijdelijke aanduiding voor tekst 2"/>
          <p:cNvSpPr>
            <a:spLocks noGrp="1"/>
          </p:cNvSpPr>
          <p:nvPr>
            <p:ph type="body" idx="1"/>
          </p:nvPr>
        </p:nvSpPr>
        <p:spPr>
          <a:xfrm>
            <a:off x="617538" y="1409495"/>
            <a:ext cx="8163164" cy="4530827"/>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voettekst 4"/>
          <p:cNvSpPr>
            <a:spLocks noGrp="1"/>
          </p:cNvSpPr>
          <p:nvPr>
            <p:ph type="ftr" sz="quarter" idx="3"/>
          </p:nvPr>
        </p:nvSpPr>
        <p:spPr>
          <a:xfrm>
            <a:off x="639766" y="6263119"/>
            <a:ext cx="2632364" cy="365125"/>
          </a:xfrm>
          <a:prstGeom prst="rect">
            <a:avLst/>
          </a:prstGeom>
        </p:spPr>
        <p:txBody>
          <a:bodyPr vert="horz" lIns="91440" tIns="45720" rIns="91440" bIns="45720" rtlCol="0" anchor="ctr"/>
          <a:lstStyle>
            <a:lvl1pPr algn="l">
              <a:defRPr sz="900" b="1" cap="all">
                <a:solidFill>
                  <a:srgbClr val="FFFFFF"/>
                </a:solidFill>
                <a:latin typeface="Arial" pitchFamily="34" charset="0"/>
                <a:cs typeface="Arial" pitchFamily="34" charset="0"/>
              </a:defRPr>
            </a:lvl1pPr>
          </a:lstStyle>
          <a:p>
            <a:r>
              <a:rPr lang="nl-NL" dirty="0"/>
              <a:t>TITLE PRESENTATION</a:t>
            </a:r>
          </a:p>
        </p:txBody>
      </p:sp>
    </p:spTree>
    <p:extLst>
      <p:ext uri="{BB962C8B-B14F-4D97-AF65-F5344CB8AC3E}">
        <p14:creationId xmlns:p14="http://schemas.microsoft.com/office/powerpoint/2010/main" val="282672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8" r:id="rId5"/>
    <p:sldLayoutId id="2147483663" r:id="rId6"/>
    <p:sldLayoutId id="2147483667" r:id="rId7"/>
    <p:sldLayoutId id="2147483666" r:id="rId8"/>
    <p:sldLayoutId id="2147483665" r:id="rId9"/>
    <p:sldLayoutId id="2147483669" r:id="rId10"/>
    <p:sldLayoutId id="2147483670" r:id="rId11"/>
  </p:sldLayoutIdLst>
  <p:hf sldNum="0" hdr="0"/>
  <p:txStyles>
    <p:titleStyle>
      <a:lvl1pPr algn="l" defTabSz="914400" rtl="0" eaLnBrk="1" latinLnBrk="0" hangingPunct="1">
        <a:lnSpc>
          <a:spcPts val="3000"/>
        </a:lnSpc>
        <a:spcBef>
          <a:spcPts val="0"/>
        </a:spcBef>
        <a:spcAft>
          <a:spcPts val="0"/>
        </a:spcAft>
        <a:buNone/>
        <a:defRPr sz="2800" b="1" kern="1200" cap="all">
          <a:solidFill>
            <a:schemeClr val="tx2"/>
          </a:solidFill>
          <a:latin typeface="Arial" pitchFamily="34" charset="0"/>
          <a:ea typeface="+mj-ea"/>
          <a:cs typeface="Arial" pitchFamily="34" charset="0"/>
        </a:defRPr>
      </a:lvl1pPr>
    </p:titleStyle>
    <p:bodyStyle>
      <a:lvl1pPr marL="263525" indent="-263525" algn="l" defTabSz="914400" rtl="0" eaLnBrk="1" latinLnBrk="0" hangingPunct="1">
        <a:spcBef>
          <a:spcPts val="0"/>
        </a:spcBef>
        <a:buClr>
          <a:schemeClr val="tx2"/>
        </a:buClr>
        <a:buSzPct val="135000"/>
        <a:buFont typeface="Arial" pitchFamily="34" charset="0"/>
        <a:buChar char="•"/>
        <a:defRPr sz="2200" kern="1200">
          <a:solidFill>
            <a:schemeClr val="tx1"/>
          </a:solidFill>
          <a:latin typeface="Arial" pitchFamily="34" charset="0"/>
          <a:ea typeface="+mn-ea"/>
          <a:cs typeface="Arial" pitchFamily="34" charset="0"/>
        </a:defRPr>
      </a:lvl1pPr>
      <a:lvl2pPr marL="541338" indent="-276225" algn="l" defTabSz="914400" rtl="0" eaLnBrk="1" latinLnBrk="0" hangingPunct="1">
        <a:spcBef>
          <a:spcPts val="0"/>
        </a:spcBef>
        <a:buFont typeface="Arial" pitchFamily="34" charset="0"/>
        <a:buChar char="–"/>
        <a:defRPr sz="2000" kern="1200">
          <a:solidFill>
            <a:schemeClr val="tx1"/>
          </a:solidFill>
          <a:latin typeface="Arial" pitchFamily="34" charset="0"/>
          <a:ea typeface="+mn-ea"/>
          <a:cs typeface="Arial" pitchFamily="34" charset="0"/>
        </a:defRPr>
      </a:lvl2pPr>
      <a:lvl3pPr marL="717550" indent="-176213" algn="l" defTabSz="914400" rtl="0" eaLnBrk="1" latinLnBrk="0" hangingPunct="1">
        <a:spcBef>
          <a:spcPts val="0"/>
        </a:spcBef>
        <a:buClr>
          <a:schemeClr val="tx2"/>
        </a:buClr>
        <a:buFont typeface="Arial" pitchFamily="34" charset="0"/>
        <a:buChar char="•"/>
        <a:defRPr sz="1800" kern="1200">
          <a:solidFill>
            <a:schemeClr val="tx1"/>
          </a:solidFill>
          <a:latin typeface="Arial" pitchFamily="34" charset="0"/>
          <a:ea typeface="+mn-ea"/>
          <a:cs typeface="Arial" pitchFamily="34" charset="0"/>
        </a:defRPr>
      </a:lvl3pPr>
      <a:lvl4pPr marL="895350" indent="-177800" algn="l" defTabSz="914400" rtl="0" eaLnBrk="1" latinLnBrk="0" hangingPunct="1">
        <a:spcBef>
          <a:spcPts val="0"/>
        </a:spcBef>
        <a:buSzPct val="90000"/>
        <a:buFont typeface="Arial" pitchFamily="34" charset="0"/>
        <a:buChar char="–"/>
        <a:defRPr sz="1600" kern="1200">
          <a:solidFill>
            <a:schemeClr val="tx1"/>
          </a:solidFill>
          <a:latin typeface="Arial" pitchFamily="34" charset="0"/>
          <a:ea typeface="+mn-ea"/>
          <a:cs typeface="Arial" pitchFamily="34" charset="0"/>
        </a:defRPr>
      </a:lvl4pPr>
      <a:lvl5pPr marL="1071563" indent="-176213" algn="l" defTabSz="914400" rtl="0" eaLnBrk="1" latinLnBrk="0" hangingPunct="1">
        <a:spcBef>
          <a:spcPts val="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get"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docs.microsoft.com/en-us/dotnet/csharp/language-reference/keywords/set"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p:txBody>
          <a:bodyPr/>
          <a:lstStyle/>
          <a:p>
            <a:pPr algn="ctr"/>
            <a:r>
              <a:rPr lang="en-US" dirty="0"/>
              <a:t>Basic software development</a:t>
            </a:r>
            <a:endParaRPr lang="nl-NL" dirty="0"/>
          </a:p>
        </p:txBody>
      </p:sp>
      <p:sp>
        <p:nvSpPr>
          <p:cNvPr id="3" name="Tijdelijke aanduiding voor datum 2"/>
          <p:cNvSpPr>
            <a:spLocks noGrp="1"/>
          </p:cNvSpPr>
          <p:nvPr>
            <p:ph type="dt" sz="half" idx="10"/>
          </p:nvPr>
        </p:nvSpPr>
        <p:spPr>
          <a:xfrm>
            <a:off x="634578" y="6529213"/>
            <a:ext cx="2133600" cy="210972"/>
          </a:xfrm>
        </p:spPr>
        <p:txBody>
          <a:bodyPr/>
          <a:lstStyle/>
          <a:p>
            <a:fld id="{52354583-F47E-404D-9BBB-564369AD6EB3}" type="datetime4">
              <a:rPr lang="en-US" smtClean="0"/>
              <a:t>February 26, 2018</a:t>
            </a:fld>
            <a:endParaRPr lang="nl-NL" dirty="0"/>
          </a:p>
        </p:txBody>
      </p:sp>
      <p:sp>
        <p:nvSpPr>
          <p:cNvPr id="4" name="Tijdelijke aanduiding voor voettekst 3"/>
          <p:cNvSpPr>
            <a:spLocks noGrp="1"/>
          </p:cNvSpPr>
          <p:nvPr>
            <p:ph type="ftr" sz="quarter" idx="11"/>
          </p:nvPr>
        </p:nvSpPr>
        <p:spPr>
          <a:xfrm>
            <a:off x="634578" y="5816090"/>
            <a:ext cx="2133424" cy="467568"/>
          </a:xfrm>
        </p:spPr>
        <p:txBody>
          <a:bodyPr/>
          <a:lstStyle/>
          <a:p>
            <a:r>
              <a:rPr lang="en-US" dirty="0"/>
              <a:t>Andrei </a:t>
            </a:r>
            <a:r>
              <a:rPr lang="en-US" dirty="0" err="1"/>
              <a:t>Apetrei</a:t>
            </a:r>
            <a:r>
              <a:rPr lang="en-US" dirty="0"/>
              <a:t/>
            </a:r>
            <a:br>
              <a:rPr lang="en-US" dirty="0"/>
            </a:br>
            <a:endParaRPr lang="en-US" dirty="0"/>
          </a:p>
          <a:p>
            <a:r>
              <a:rPr lang="en-US" dirty="0"/>
              <a:t>R</a:t>
            </a:r>
            <a:r>
              <a:rPr lang="ro-RO" dirty="0"/>
              <a:t>ăzvan rădeanu</a:t>
            </a:r>
          </a:p>
          <a:p>
            <a:endParaRPr lang="en-US" dirty="0"/>
          </a:p>
          <a:p>
            <a:r>
              <a:rPr lang="ro-RO" dirty="0"/>
              <a:t>Radu </a:t>
            </a:r>
            <a:r>
              <a:rPr lang="ro-RO" dirty="0" err="1"/>
              <a:t>șolcă</a:t>
            </a:r>
            <a:endParaRPr lang="nl-NL" dirty="0"/>
          </a:p>
        </p:txBody>
      </p:sp>
    </p:spTree>
    <p:extLst>
      <p:ext uri="{BB962C8B-B14F-4D97-AF65-F5344CB8AC3E}">
        <p14:creationId xmlns:p14="http://schemas.microsoft.com/office/powerpoint/2010/main" val="4283019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16C3945-0436-48A4-B66D-4F3EC956CB85}" type="datetime4">
              <a:rPr lang="en-US" smtClean="0"/>
              <a:t>February 26, 2018</a:t>
            </a:fld>
            <a:endParaRPr lang="nl-NL" dirty="0"/>
          </a:p>
        </p:txBody>
      </p:sp>
    </p:spTree>
    <p:extLst>
      <p:ext uri="{BB962C8B-B14F-4D97-AF65-F5344CB8AC3E}">
        <p14:creationId xmlns:p14="http://schemas.microsoft.com/office/powerpoint/2010/main" val="2861100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OOP Pillars</a:t>
            </a:r>
            <a:endParaRPr lang="nl-NL" dirty="0"/>
          </a:p>
        </p:txBody>
      </p:sp>
      <p:sp>
        <p:nvSpPr>
          <p:cNvPr id="3" name="Tijdelijke aanduiding voor inhoud 2"/>
          <p:cNvSpPr>
            <a:spLocks noGrp="1"/>
          </p:cNvSpPr>
          <p:nvPr>
            <p:ph idx="1"/>
          </p:nvPr>
        </p:nvSpPr>
        <p:spPr/>
        <p:txBody>
          <a:bodyPr>
            <a:normAutofit/>
          </a:bodyPr>
          <a:lstStyle/>
          <a:p>
            <a:r>
              <a:rPr lang="en-US" dirty="0"/>
              <a:t>What do they actually mean</a:t>
            </a:r>
          </a:p>
          <a:p>
            <a:endParaRPr lang="en-US" dirty="0"/>
          </a:p>
          <a:p>
            <a:r>
              <a:rPr lang="en-US" dirty="0"/>
              <a:t>Encapsulation</a:t>
            </a:r>
          </a:p>
          <a:p>
            <a:r>
              <a:rPr lang="en-US" dirty="0"/>
              <a:t>Abstraction</a:t>
            </a:r>
          </a:p>
          <a:p>
            <a:r>
              <a:rPr lang="en-US" dirty="0"/>
              <a:t>Inheritance</a:t>
            </a:r>
          </a:p>
          <a:p>
            <a:r>
              <a:rPr lang="en-US" dirty="0"/>
              <a:t>Polymorphism</a:t>
            </a:r>
          </a:p>
          <a:p>
            <a:endParaRPr lang="en-US" dirty="0"/>
          </a:p>
          <a:p>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27198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Encapsulation</a:t>
            </a:r>
            <a:endParaRPr lang="nl-NL" dirty="0"/>
          </a:p>
        </p:txBody>
      </p:sp>
      <p:sp>
        <p:nvSpPr>
          <p:cNvPr id="3" name="Tijdelijke aanduiding voor inhoud 2"/>
          <p:cNvSpPr>
            <a:spLocks noGrp="1"/>
          </p:cNvSpPr>
          <p:nvPr>
            <p:ph idx="1"/>
          </p:nvPr>
        </p:nvSpPr>
        <p:spPr/>
        <p:txBody>
          <a:bodyPr>
            <a:normAutofit/>
          </a:bodyPr>
          <a:lstStyle/>
          <a:p>
            <a:r>
              <a:rPr lang="en-US" dirty="0"/>
              <a:t>What?</a:t>
            </a:r>
          </a:p>
          <a:p>
            <a:pPr lvl="2"/>
            <a:r>
              <a:rPr lang="en-US" dirty="0"/>
              <a:t> binding data members together</a:t>
            </a:r>
          </a:p>
          <a:p>
            <a:pPr lvl="2"/>
            <a:endParaRPr lang="en-US" dirty="0"/>
          </a:p>
          <a:p>
            <a:r>
              <a:rPr lang="en-US" dirty="0"/>
              <a:t>Why?</a:t>
            </a:r>
          </a:p>
          <a:p>
            <a:pPr lvl="2"/>
            <a:r>
              <a:rPr lang="en-US" dirty="0"/>
              <a:t> to protect your object’s integrity</a:t>
            </a:r>
          </a:p>
          <a:p>
            <a:pPr lvl="2"/>
            <a:r>
              <a:rPr lang="en-US" dirty="0"/>
              <a:t> to enforce your intent of hiding unnecessary stuff to the outside world</a:t>
            </a:r>
          </a:p>
          <a:p>
            <a:pPr lvl="2"/>
            <a:endParaRPr lang="en-US" dirty="0"/>
          </a:p>
          <a:p>
            <a:r>
              <a:rPr lang="en-US" dirty="0"/>
              <a:t>How?</a:t>
            </a:r>
          </a:p>
          <a:p>
            <a:pPr lvl="2"/>
            <a:r>
              <a:rPr lang="en-US" dirty="0"/>
              <a:t> using classes</a:t>
            </a:r>
          </a:p>
          <a:p>
            <a:pPr lvl="2"/>
            <a:endParaRPr lang="en-US" dirty="0"/>
          </a:p>
          <a:p>
            <a:r>
              <a:rPr lang="en-US" dirty="0"/>
              <a:t>Benefits</a:t>
            </a:r>
          </a:p>
          <a:p>
            <a:pPr lvl="2"/>
            <a:r>
              <a:rPr lang="en-US" dirty="0"/>
              <a:t> integrity	</a:t>
            </a:r>
          </a:p>
          <a:p>
            <a:pPr lvl="2"/>
            <a:r>
              <a:rPr lang="en-US" dirty="0"/>
              <a:t> defense against invalid state </a:t>
            </a:r>
          </a:p>
          <a:p>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67333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Encapsulation</a:t>
            </a:r>
            <a:endParaRPr lang="nl-NL" dirty="0"/>
          </a:p>
        </p:txBody>
      </p:sp>
      <p:sp>
        <p:nvSpPr>
          <p:cNvPr id="3" name="Tijdelijke aanduiding voor inhoud 2"/>
          <p:cNvSpPr>
            <a:spLocks noGrp="1"/>
          </p:cNvSpPr>
          <p:nvPr>
            <p:ph idx="1"/>
          </p:nvPr>
        </p:nvSpPr>
        <p:spPr/>
        <p:txBody>
          <a:bodyPr>
            <a:normAutofit fontScale="92500" lnSpcReduction="10000"/>
          </a:bodyPr>
          <a:lstStyle/>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000000"/>
                </a:solidFill>
                <a:latin typeface="Consolas" panose="020B0609020204030204" pitchFamily="49" charset="0"/>
              </a:rPr>
              <a:t> </a:t>
            </a:r>
            <a:r>
              <a:rPr lang="en-US" sz="2400" dirty="0">
                <a:solidFill>
                  <a:srgbClr val="2B91AF"/>
                </a:solidFill>
                <a:latin typeface="Consolas" panose="020B0609020204030204" pitchFamily="49" charset="0"/>
              </a:rPr>
              <a:t>Account</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private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balance;</a:t>
            </a:r>
          </a:p>
          <a:p>
            <a:pPr marL="0" indent="0">
              <a:buNone/>
            </a:pP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GetBalance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return</a:t>
            </a:r>
            <a:r>
              <a:rPr lang="en-US" sz="2400" dirty="0">
                <a:solidFill>
                  <a:srgbClr val="000000"/>
                </a:solidFill>
                <a:latin typeface="Consolas" panose="020B0609020204030204" pitchFamily="49" charset="0"/>
              </a:rPr>
              <a:t> balance;</a:t>
            </a:r>
          </a:p>
          <a:p>
            <a:pPr marL="0" indent="0">
              <a:buNone/>
            </a:pP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Main()</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a:t>
            </a:r>
            <a:r>
              <a:rPr lang="en-US" sz="2400" dirty="0" err="1">
                <a:solidFill>
                  <a:srgbClr val="0000FF"/>
                </a:solidFill>
                <a:latin typeface="Consolas" panose="020B0609020204030204" pitchFamily="49" charset="0"/>
              </a:rPr>
              <a:t>var</a:t>
            </a:r>
            <a:r>
              <a:rPr lang="en-US" sz="2400" dirty="0">
                <a:solidFill>
                  <a:srgbClr val="000000"/>
                </a:solidFill>
                <a:latin typeface="Consolas" panose="020B0609020204030204" pitchFamily="49" charset="0"/>
              </a:rPr>
              <a:t> account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Account();</a:t>
            </a:r>
          </a:p>
          <a:p>
            <a:pPr marL="0" indent="0">
              <a:buNone/>
            </a:pPr>
            <a:r>
              <a:rPr lang="en-US" sz="2400" dirty="0">
                <a:solidFill>
                  <a:srgbClr val="000000"/>
                </a:solidFill>
                <a:latin typeface="Consolas" panose="020B0609020204030204" pitchFamily="49" charset="0"/>
              </a:rPr>
              <a:t>    </a:t>
            </a:r>
            <a:r>
              <a:rPr lang="en-US" sz="2400" dirty="0" err="1">
                <a:solidFill>
                  <a:srgbClr val="FF0000"/>
                </a:solidFill>
                <a:latin typeface="Consolas" panose="020B0609020204030204" pitchFamily="49" charset="0"/>
              </a:rPr>
              <a:t>account.balance</a:t>
            </a:r>
            <a:r>
              <a:rPr lang="en-US" sz="2400" dirty="0">
                <a:solidFill>
                  <a:srgbClr val="FF0000"/>
                </a:solidFill>
                <a:latin typeface="Consolas" panose="020B0609020204030204" pitchFamily="49" charset="0"/>
              </a:rPr>
              <a:t> = 20000000000000000000;</a:t>
            </a:r>
          </a:p>
          <a:p>
            <a:pPr marL="0" indent="0">
              <a:buNone/>
            </a:pPr>
            <a:r>
              <a:rPr lang="en-US" sz="2400" dirty="0">
                <a:solidFill>
                  <a:srgbClr val="000000"/>
                </a:solidFill>
                <a:latin typeface="Consolas" panose="020B0609020204030204" pitchFamily="49" charset="0"/>
              </a:rPr>
              <a:t>}</a:t>
            </a: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731244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ABSTRACTION</a:t>
            </a:r>
            <a:endParaRPr lang="nl-NL" dirty="0"/>
          </a:p>
        </p:txBody>
      </p:sp>
      <p:sp>
        <p:nvSpPr>
          <p:cNvPr id="3" name="Tijdelijke aanduiding voor inhoud 2"/>
          <p:cNvSpPr>
            <a:spLocks noGrp="1"/>
          </p:cNvSpPr>
          <p:nvPr>
            <p:ph idx="1"/>
          </p:nvPr>
        </p:nvSpPr>
        <p:spPr/>
        <p:txBody>
          <a:bodyPr>
            <a:normAutofit/>
          </a:bodyPr>
          <a:lstStyle/>
          <a:p>
            <a:r>
              <a:rPr lang="en-US" dirty="0"/>
              <a:t>What?</a:t>
            </a:r>
          </a:p>
          <a:p>
            <a:pPr lvl="2"/>
            <a:r>
              <a:rPr lang="en-US" dirty="0"/>
              <a:t> exposing essential data</a:t>
            </a:r>
          </a:p>
          <a:p>
            <a:pPr lvl="2"/>
            <a:r>
              <a:rPr lang="en-US" dirty="0"/>
              <a:t> hide irrelevant details</a:t>
            </a:r>
          </a:p>
          <a:p>
            <a:pPr lvl="2"/>
            <a:endParaRPr lang="en-US" dirty="0"/>
          </a:p>
          <a:p>
            <a:r>
              <a:rPr lang="en-US" dirty="0"/>
              <a:t>Why?</a:t>
            </a:r>
          </a:p>
          <a:p>
            <a:pPr lvl="2"/>
            <a:r>
              <a:rPr lang="en-US" dirty="0"/>
              <a:t> OOP core</a:t>
            </a:r>
          </a:p>
          <a:p>
            <a:pPr lvl="2"/>
            <a:endParaRPr lang="en-US" dirty="0"/>
          </a:p>
          <a:p>
            <a:r>
              <a:rPr lang="en-US" dirty="0"/>
              <a:t>How?</a:t>
            </a:r>
          </a:p>
          <a:p>
            <a:pPr lvl="2"/>
            <a:r>
              <a:rPr lang="en-US" dirty="0"/>
              <a:t> using access modifiers</a:t>
            </a:r>
          </a:p>
          <a:p>
            <a:pPr lvl="2"/>
            <a:endParaRPr lang="en-US" dirty="0"/>
          </a:p>
          <a:p>
            <a:r>
              <a:rPr lang="en-US" dirty="0"/>
              <a:t>Benefits</a:t>
            </a:r>
          </a:p>
          <a:p>
            <a:pPr lvl="2"/>
            <a:r>
              <a:rPr lang="en-US" dirty="0"/>
              <a:t> simple code</a:t>
            </a:r>
          </a:p>
          <a:p>
            <a:pPr lvl="2"/>
            <a:r>
              <a:rPr lang="en-US" dirty="0"/>
              <a:t> creates a more generic mindset</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854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ABSTRACTION</a:t>
            </a:r>
            <a:endParaRPr lang="nl-NL" dirty="0"/>
          </a:p>
        </p:txBody>
      </p:sp>
      <p:sp>
        <p:nvSpPr>
          <p:cNvPr id="3" name="Tijdelijke aanduiding voor inhoud 2"/>
          <p:cNvSpPr>
            <a:spLocks noGrp="1"/>
          </p:cNvSpPr>
          <p:nvPr>
            <p:ph idx="1"/>
          </p:nvPr>
        </p:nvSpPr>
        <p:spPr/>
        <p:txBody>
          <a:bodyPr>
            <a:normAutofit fontScale="92500" lnSpcReduction="20000"/>
          </a:bodyPr>
          <a:lstStyle/>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AccountRadu</a:t>
            </a: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a:t>
            </a:r>
          </a:p>
          <a:p>
            <a:pPr marL="0" indent="0">
              <a:buNone/>
            </a:pPr>
            <a:r>
              <a:rPr lang="en-US" sz="2000" dirty="0">
                <a:solidFill>
                  <a:srgbClr val="0000FF"/>
                </a:solidFill>
                <a:latin typeface="Consolas" panose="020B0609020204030204" pitchFamily="49" charset="0"/>
              </a:rPr>
              <a:t>    private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balance;</a:t>
            </a:r>
          </a:p>
          <a:p>
            <a:pPr marL="0" indent="0">
              <a:buNone/>
            </a:pP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GetBalance</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balance;</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AccountAndrei</a:t>
            </a: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a:t>
            </a:r>
          </a:p>
          <a:p>
            <a:pPr marL="0" indent="0">
              <a:buNone/>
            </a:pPr>
            <a:r>
              <a:rPr lang="en-US" sz="2000" dirty="0">
                <a:solidFill>
                  <a:srgbClr val="0000FF"/>
                </a:solidFill>
                <a:latin typeface="Consolas" panose="020B0609020204030204" pitchFamily="49" charset="0"/>
              </a:rPr>
              <a:t>    private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balance;</a:t>
            </a:r>
          </a:p>
          <a:p>
            <a:pPr marL="0" indent="0">
              <a:buNone/>
            </a:pP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GetBalance</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balance;</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a:t>
            </a:r>
          </a:p>
          <a:p>
            <a:pPr marL="0" indent="0">
              <a:buNone/>
            </a:pPr>
            <a:endParaRPr lang="en-US" sz="2000" dirty="0">
              <a:solidFill>
                <a:srgbClr val="000000"/>
              </a:solidFill>
              <a:latin typeface="Consolas" panose="020B0609020204030204" pitchFamily="49" charset="0"/>
            </a:endParaRP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292959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2"/>
            <a:r>
              <a:rPr lang="en-US" dirty="0"/>
              <a:t>protected breaks encapsulation?</a:t>
            </a:r>
          </a:p>
          <a:p>
            <a:pPr lvl="2"/>
            <a:endParaRPr lang="en-US" dirty="0"/>
          </a:p>
          <a:p>
            <a:r>
              <a:rPr lang="en-US" dirty="0"/>
              <a:t>Constructors</a:t>
            </a:r>
          </a:p>
          <a:p>
            <a:pPr lvl="2"/>
            <a:r>
              <a:rPr lang="en-US" dirty="0"/>
              <a:t> hierarchy in inheritance</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4215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2"/>
            <a:r>
              <a:rPr lang="en-US" dirty="0"/>
              <a:t>protected breaks encapsulation?</a:t>
            </a:r>
          </a:p>
          <a:p>
            <a:pPr lvl="2"/>
            <a:endParaRPr lang="en-US" dirty="0"/>
          </a:p>
          <a:p>
            <a:r>
              <a:rPr lang="en-US" dirty="0"/>
              <a:t>Constructors</a:t>
            </a:r>
          </a:p>
          <a:p>
            <a:pPr lvl="2"/>
            <a:r>
              <a:rPr lang="en-US" dirty="0"/>
              <a:t> hierarchy in inheritance</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489" y="1191201"/>
            <a:ext cx="3894213" cy="3808311"/>
          </a:xfrm>
          <a:prstGeom prst="rect">
            <a:avLst/>
          </a:prstGeom>
        </p:spPr>
      </p:pic>
    </p:spTree>
    <p:extLst>
      <p:ext uri="{BB962C8B-B14F-4D97-AF65-F5344CB8AC3E}">
        <p14:creationId xmlns:p14="http://schemas.microsoft.com/office/powerpoint/2010/main" val="693171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2"/>
            <a:r>
              <a:rPr lang="en-US" dirty="0"/>
              <a:t>protected breaks encapsulation?</a:t>
            </a:r>
          </a:p>
          <a:p>
            <a:pPr lvl="2"/>
            <a:endParaRPr lang="en-US" dirty="0"/>
          </a:p>
          <a:p>
            <a:r>
              <a:rPr lang="en-US" dirty="0"/>
              <a:t>Constructors</a:t>
            </a:r>
          </a:p>
          <a:p>
            <a:pPr lvl="2"/>
            <a:r>
              <a:rPr lang="en-US" dirty="0"/>
              <a:t> hierarchy in inheritance</a:t>
            </a:r>
          </a:p>
          <a:p>
            <a:pPr lvl="2"/>
            <a:r>
              <a:rPr lang="en-US" dirty="0"/>
              <a:t> base keyword</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8966527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a:xfrm>
            <a:off x="324466" y="1081549"/>
            <a:ext cx="4896464" cy="4858774"/>
          </a:xfrm>
        </p:spPr>
        <p:txBody>
          <a:bodyPr>
            <a:normAutofit/>
          </a:bodyPr>
          <a:lstStyle/>
          <a:p>
            <a:pPr marL="0" indent="0">
              <a:buNone/>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Employee</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a:t>
            </a:r>
          </a:p>
          <a:p>
            <a:pPr marL="0" indent="0">
              <a:buNone/>
            </a:pPr>
            <a:r>
              <a:rPr lang="en-US" sz="1400" dirty="0">
                <a:solidFill>
                  <a:srgbClr val="0000FF"/>
                </a:solidFill>
                <a:latin typeface="Consolas" panose="020B0609020204030204" pitchFamily="49" charset="0"/>
              </a:rPr>
              <a:t>  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a:t>
            </a:r>
          </a:p>
          <a:p>
            <a:pPr marL="0" indent="0">
              <a:buNone/>
            </a:pPr>
            <a:endParaRPr lang="en-US" sz="1400" dirty="0">
              <a:solidFill>
                <a:srgbClr val="000000"/>
              </a:solidFill>
              <a:latin typeface="Consolas" panose="020B0609020204030204" pitchFamily="49" charset="0"/>
            </a:endParaRPr>
          </a:p>
          <a:p>
            <a:pPr marL="0" indent="0">
              <a:buNone/>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Employee(</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.name = name;</a:t>
            </a:r>
          </a:p>
          <a:p>
            <a:pPr marL="0" indent="0">
              <a:buNone/>
            </a:pPr>
            <a:r>
              <a:rPr lang="en-US" sz="1400" dirty="0">
                <a:solidFill>
                  <a:srgbClr val="000000"/>
                </a:solidFill>
                <a:latin typeface="Consolas" panose="020B0609020204030204" pitchFamily="49" charset="0"/>
              </a:rPr>
              <a:t>  }</a:t>
            </a:r>
          </a:p>
          <a:p>
            <a:pPr marL="0" indent="0">
              <a:buNone/>
            </a:pPr>
            <a:endParaRPr lang="en-US" sz="1400" dirty="0">
              <a:solidFill>
                <a:srgbClr val="000000"/>
              </a:solidFill>
              <a:latin typeface="Consolas" panose="020B0609020204030204" pitchFamily="49" charset="0"/>
            </a:endParaRPr>
          </a:p>
          <a:p>
            <a:pPr marL="0" indent="0">
              <a:buNone/>
            </a:pPr>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virtual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GetSallary</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FF"/>
                </a:solidFill>
                <a:latin typeface="Consolas" panose="020B0609020204030204" pitchFamily="49" charset="0"/>
              </a:rPr>
              <a:t>    return</a:t>
            </a:r>
            <a:r>
              <a:rPr lang="en-US" sz="1400" dirty="0">
                <a:solidFill>
                  <a:srgbClr val="000000"/>
                </a:solidFill>
                <a:latin typeface="Consolas" panose="020B0609020204030204" pitchFamily="49" charset="0"/>
              </a:rPr>
              <a:t> 1500;</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
        <p:nvSpPr>
          <p:cNvPr id="5" name="TextBox 4"/>
          <p:cNvSpPr txBox="1"/>
          <p:nvPr/>
        </p:nvSpPr>
        <p:spPr>
          <a:xfrm>
            <a:off x="4306529" y="1081549"/>
            <a:ext cx="5820696" cy="2893100"/>
          </a:xfrm>
          <a:prstGeom prst="rect">
            <a:avLst/>
          </a:prstGeom>
          <a:noFill/>
        </p:spPr>
        <p:txBody>
          <a:bodyPr wrap="square" rtlCol="0">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WorkerBee</a:t>
            </a:r>
            <a:r>
              <a:rPr lang="en-US" sz="1400" dirty="0">
                <a:solidFill>
                  <a:srgbClr val="000000"/>
                </a:solidFill>
                <a:latin typeface="Consolas" panose="020B0609020204030204" pitchFamily="49" charset="0"/>
              </a:rPr>
              <a:t> : Employee</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WorkerBee</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base</a:t>
            </a:r>
            <a:r>
              <a:rPr lang="en-US" sz="1400" dirty="0">
                <a:solidFill>
                  <a:srgbClr val="000000"/>
                </a:solidFill>
                <a:latin typeface="Consolas" panose="020B0609020204030204" pitchFamily="49" charset="0"/>
              </a:rPr>
              <a:t>(name)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override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GetSallary</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defaultSallary</a:t>
            </a:r>
            <a:r>
              <a:rPr lang="en-US" sz="1400" dirty="0">
                <a:solidFill>
                  <a:srgbClr val="000000"/>
                </a:solidFill>
                <a:latin typeface="Consolas" panose="020B0609020204030204" pitchFamily="49" charset="0"/>
              </a:rPr>
              <a:t> = </a:t>
            </a:r>
            <a:r>
              <a:rPr lang="en-US" sz="1400" dirty="0" err="1">
                <a:solidFill>
                  <a:srgbClr val="0000FF"/>
                </a:solidFill>
                <a:latin typeface="Consolas" panose="020B0609020204030204" pitchFamily="49" charset="0"/>
              </a:rPr>
              <a:t>base</a:t>
            </a:r>
            <a:r>
              <a:rPr lang="en-US" sz="1400" dirty="0" err="1">
                <a:solidFill>
                  <a:srgbClr val="000000"/>
                </a:solidFill>
                <a:latin typeface="Consolas" panose="020B0609020204030204" pitchFamily="49" charset="0"/>
              </a:rPr>
              <a:t>.GetSallary</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defaultSallary</a:t>
            </a:r>
            <a:r>
              <a:rPr lang="en-US" sz="1400" dirty="0">
                <a:solidFill>
                  <a:srgbClr val="000000"/>
                </a:solidFill>
                <a:latin typeface="Consolas" panose="020B0609020204030204" pitchFamily="49" charset="0"/>
              </a:rPr>
              <a:t> * 1.5;</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dirty="0"/>
          </a:p>
          <a:p>
            <a:endParaRPr lang="en-US" sz="1400" dirty="0"/>
          </a:p>
        </p:txBody>
      </p:sp>
    </p:spTree>
    <p:extLst>
      <p:ext uri="{BB962C8B-B14F-4D97-AF65-F5344CB8AC3E}">
        <p14:creationId xmlns:p14="http://schemas.microsoft.com/office/powerpoint/2010/main" val="2160601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1"/>
            <a:r>
              <a:rPr lang="en-US" dirty="0"/>
              <a:t>protected breaks encapsulation?</a:t>
            </a:r>
          </a:p>
          <a:p>
            <a:pPr lvl="2"/>
            <a:endParaRPr lang="en-US" dirty="0"/>
          </a:p>
          <a:p>
            <a:r>
              <a:rPr lang="en-US" dirty="0"/>
              <a:t>Constructors</a:t>
            </a:r>
          </a:p>
          <a:p>
            <a:pPr lvl="1"/>
            <a:r>
              <a:rPr lang="en-US" dirty="0"/>
              <a:t> hierarchy in inheritance</a:t>
            </a:r>
          </a:p>
          <a:p>
            <a:pPr lvl="1"/>
            <a:r>
              <a:rPr lang="en-US" dirty="0"/>
              <a:t> base keyword</a:t>
            </a:r>
          </a:p>
          <a:p>
            <a:pPr lvl="2"/>
            <a:endParaRPr lang="en-US" dirty="0"/>
          </a:p>
          <a:p>
            <a:r>
              <a:rPr lang="en-US" dirty="0" err="1"/>
              <a:t>Upcasting</a:t>
            </a:r>
            <a:r>
              <a:rPr lang="en-US" dirty="0"/>
              <a:t> &amp; </a:t>
            </a:r>
            <a:r>
              <a:rPr lang="en-US" dirty="0" err="1"/>
              <a:t>Downcasting</a:t>
            </a:r>
            <a:endParaRPr lang="en-US" dirty="0"/>
          </a:p>
          <a:p>
            <a:pPr lvl="1"/>
            <a:r>
              <a:rPr lang="en-US" dirty="0"/>
              <a:t> where does the name come from</a:t>
            </a:r>
          </a:p>
          <a:p>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385020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8585"/>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FAC06D9-9175-430F-BD2C-6D5C0B7AFE24}" type="datetime4">
              <a:rPr lang="en-US" smtClean="0"/>
              <a:t>February 26, 2018</a:t>
            </a:fld>
            <a:endParaRPr lang="nl-NL" dirty="0"/>
          </a:p>
        </p:txBody>
      </p:sp>
    </p:spTree>
    <p:extLst>
      <p:ext uri="{BB962C8B-B14F-4D97-AF65-F5344CB8AC3E}">
        <p14:creationId xmlns:p14="http://schemas.microsoft.com/office/powerpoint/2010/main" val="3168408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UPCasting</a:t>
            </a:r>
            <a:endParaRPr lang="nl-NL" dirty="0"/>
          </a:p>
        </p:txBody>
      </p:sp>
      <p:sp>
        <p:nvSpPr>
          <p:cNvPr id="3" name="Tijdelijke aanduiding voor inhoud 2"/>
          <p:cNvSpPr>
            <a:spLocks noGrp="1"/>
          </p:cNvSpPr>
          <p:nvPr>
            <p:ph idx="1"/>
          </p:nvPr>
        </p:nvSpPr>
        <p:spPr/>
        <p:txBody>
          <a:bodyPr>
            <a:normAutofit/>
          </a:bodyPr>
          <a:lstStyle/>
          <a:p>
            <a:pPr marL="0" indent="0">
              <a:buNone/>
            </a:pPr>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
        <p:nvSpPr>
          <p:cNvPr id="9" name="Rectangle 4"/>
          <p:cNvSpPr>
            <a:spLocks noChangeArrowheads="1"/>
          </p:cNvSpPr>
          <p:nvPr/>
        </p:nvSpPr>
        <p:spPr bwMode="auto">
          <a:xfrm>
            <a:off x="673848" y="1152594"/>
            <a:ext cx="402527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class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8080"/>
                </a:solidFill>
                <a:effectLst/>
                <a:latin typeface="Verdana" panose="020B0604030504040204" pitchFamily="34" charset="0"/>
              </a:rPr>
              <a:t>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protected</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protected</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Shape(</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x,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 x;</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 =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virtual</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void</a:t>
            </a:r>
            <a:r>
              <a:rPr kumimoji="0" lang="en-US" altLang="en-US" sz="1000" b="0" i="0" u="none" strike="noStrike" cap="none" normalizeH="0" baseline="0" dirty="0">
                <a:ln>
                  <a:noFill/>
                </a:ln>
                <a:solidFill>
                  <a:srgbClr val="212121"/>
                </a:solidFill>
                <a:effectLst/>
                <a:latin typeface="Verdana" panose="020B0604030504040204" pitchFamily="34" charset="0"/>
              </a:rPr>
              <a:t> Draw()</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8080"/>
                </a:solidFill>
                <a:effectLst/>
                <a:latin typeface="Verdana" panose="020B0604030504040204" pitchFamily="34" charset="0"/>
              </a:rPr>
              <a:t>Console</a:t>
            </a:r>
            <a:r>
              <a:rPr kumimoji="0" lang="en-US" altLang="en-US" sz="1000" b="0" i="0" u="none" strike="noStrike" cap="none" normalizeH="0" baseline="0" dirty="0" err="1">
                <a:ln>
                  <a:noFill/>
                </a:ln>
                <a:solidFill>
                  <a:srgbClr val="212121"/>
                </a:solidFill>
                <a:effectLst/>
                <a:latin typeface="Verdana" panose="020B0604030504040204" pitchFamily="34" charset="0"/>
              </a:rPr>
              <a:t>.WriteLine</a:t>
            </a:r>
            <a:r>
              <a:rPr kumimoji="0" lang="en-US" altLang="en-US" sz="1000" b="0" i="0" u="none" strike="noStrike" cap="none" normalizeH="0" baseline="0" dirty="0">
                <a:ln>
                  <a:noFill/>
                </a:ln>
                <a:solidFill>
                  <a:srgbClr val="212121"/>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121"/>
                </a:solidFill>
                <a:latin typeface="Verdana" panose="020B0604030504040204" pitchFamily="34" charset="0"/>
              </a:rPr>
              <a:t>	</a:t>
            </a:r>
            <a:r>
              <a:rPr kumimoji="0" lang="en-US" altLang="en-US" sz="1000" b="0" i="0" u="none" strike="noStrike" cap="none" normalizeH="0" baseline="0" dirty="0">
                <a:ln>
                  <a:noFill/>
                </a:ln>
                <a:solidFill>
                  <a:srgbClr val="800000"/>
                </a:solidFill>
                <a:effectLst/>
                <a:latin typeface="Verdana" panose="020B0604030504040204" pitchFamily="34" charset="0"/>
              </a:rPr>
              <a:t>"Drawing a SHAPE at {0},{1}"</a:t>
            </a:r>
            <a:r>
              <a:rPr kumimoji="0" lang="en-US" altLang="en-US" sz="1000" b="0" i="0" u="none" strike="noStrike" cap="none" normalizeH="0" baseline="0" dirty="0">
                <a:ln>
                  <a:noFill/>
                </a:ln>
                <a:solidFill>
                  <a:srgbClr val="212121"/>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121"/>
                </a:solidFill>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469510" y="1268145"/>
            <a:ext cx="504701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class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8080"/>
                </a:solidFill>
                <a:effectLst/>
                <a:latin typeface="Verdana" panose="020B0604030504040204" pitchFamily="34" charset="0"/>
              </a:rPr>
              <a:t>Circle</a:t>
            </a:r>
            <a:r>
              <a:rPr kumimoji="0" lang="en-US" altLang="en-US" sz="1000" b="0" i="0" u="none" strike="noStrike" cap="none" normalizeH="0" baseline="0" dirty="0">
                <a:ln>
                  <a:noFill/>
                </a:ln>
                <a:solidFill>
                  <a:srgbClr val="212121"/>
                </a:solidFill>
                <a:effectLst/>
                <a:latin typeface="Verdana" panose="020B0604030504040204" pitchFamily="34" charset="0"/>
              </a:rPr>
              <a:t> : 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Circle()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Circle(</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x,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y) : </a:t>
            </a:r>
            <a:r>
              <a:rPr kumimoji="0" lang="en-US" altLang="en-US" sz="1000" b="0" i="0" u="none" strike="noStrike" cap="none" normalizeH="0" baseline="0" dirty="0">
                <a:ln>
                  <a:noFill/>
                </a:ln>
                <a:solidFill>
                  <a:srgbClr val="0000FF"/>
                </a:solidFill>
                <a:effectLst/>
                <a:latin typeface="Verdana" panose="020B0604030504040204" pitchFamily="34" charset="0"/>
              </a:rPr>
              <a:t>base</a:t>
            </a:r>
            <a:r>
              <a:rPr kumimoji="0" lang="en-US" altLang="en-US" sz="1000" b="0" i="0" u="none" strike="noStrike" cap="none" normalizeH="0" baseline="0" dirty="0">
                <a:ln>
                  <a:noFill/>
                </a:ln>
                <a:solidFill>
                  <a:srgbClr val="212121"/>
                </a:solidFill>
                <a:effectLst/>
                <a:latin typeface="Verdana" panose="020B0604030504040204" pitchFamily="34" charset="0"/>
              </a:rPr>
              <a:t>(x,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override</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void</a:t>
            </a:r>
            <a:r>
              <a:rPr kumimoji="0" lang="en-US" altLang="en-US" sz="1000" b="0" i="0" u="none" strike="noStrike" cap="none" normalizeH="0" baseline="0" dirty="0">
                <a:ln>
                  <a:noFill/>
                </a:ln>
                <a:solidFill>
                  <a:srgbClr val="212121"/>
                </a:solidFill>
                <a:effectLst/>
                <a:latin typeface="Verdana" panose="020B0604030504040204" pitchFamily="34" charset="0"/>
              </a:rPr>
              <a:t> Draw()</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8080"/>
                </a:solidFill>
                <a:effectLst/>
                <a:latin typeface="Verdana" panose="020B0604030504040204" pitchFamily="34" charset="0"/>
              </a:rPr>
              <a:t>Console</a:t>
            </a:r>
            <a:r>
              <a:rPr kumimoji="0" lang="en-US" altLang="en-US" sz="1000" b="0" i="0" u="none" strike="noStrike" cap="none" normalizeH="0" baseline="0" dirty="0" err="1">
                <a:ln>
                  <a:noFill/>
                </a:ln>
                <a:solidFill>
                  <a:srgbClr val="212121"/>
                </a:solidFill>
                <a:effectLst/>
                <a:latin typeface="Verdana" panose="020B0604030504040204" pitchFamily="34" charset="0"/>
              </a:rPr>
              <a:t>.WriteLine</a:t>
            </a:r>
            <a:r>
              <a:rPr kumimoji="0" lang="en-US" altLang="en-US" sz="1000" b="0" i="0" u="none" strike="noStrike" cap="none" normalizeH="0" baseline="0" dirty="0">
                <a:ln>
                  <a:noFill/>
                </a:ln>
                <a:solidFill>
                  <a:srgbClr val="212121"/>
                </a:solidFill>
                <a:effectLst/>
                <a:latin typeface="Verdana" panose="020B0604030504040204" pitchFamily="34" charset="0"/>
              </a:rPr>
              <a:t>(</a:t>
            </a:r>
            <a:r>
              <a:rPr kumimoji="0" lang="en-US" altLang="en-US" sz="1000" b="0" i="0" u="none" strike="noStrike" cap="none" normalizeH="0" baseline="0" dirty="0">
                <a:ln>
                  <a:noFill/>
                </a:ln>
                <a:solidFill>
                  <a:srgbClr val="800000"/>
                </a:solidFill>
                <a:effectLst/>
                <a:latin typeface="Verdana" panose="020B0604030504040204" pitchFamily="34" charset="0"/>
              </a:rPr>
              <a:t>"Drawing a CIRCLE at {0},{1}"</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5764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Upcasting</a:t>
            </a:r>
            <a:endParaRPr lang="nl-NL" dirty="0"/>
          </a:p>
        </p:txBody>
      </p:sp>
      <p:sp>
        <p:nvSpPr>
          <p:cNvPr id="3" name="Tijdelijke aanduiding voor inhoud 2"/>
          <p:cNvSpPr>
            <a:spLocks noGrp="1"/>
          </p:cNvSpPr>
          <p:nvPr>
            <p:ph idx="1"/>
          </p:nvPr>
        </p:nvSpPr>
        <p:spPr>
          <a:xfrm>
            <a:off x="198158" y="1266166"/>
            <a:ext cx="4690732" cy="858692"/>
          </a:xfrm>
        </p:spPr>
        <p:txBody>
          <a:bodyPr>
            <a:normAutofit/>
          </a:bodyPr>
          <a:lstStyle/>
          <a:p>
            <a:pPr marL="0" indent="0">
              <a:buNone/>
            </a:pPr>
            <a:endParaRPr lang="en-US" sz="2000" dirty="0"/>
          </a:p>
          <a:p>
            <a:pPr marL="541337" lvl="2" indent="0">
              <a:buNone/>
            </a:pPr>
            <a:r>
              <a:rPr lang="en-US" sz="1600" dirty="0"/>
              <a:t>Shape </a:t>
            </a:r>
            <a:r>
              <a:rPr lang="en-US" sz="1600" dirty="0" err="1"/>
              <a:t>shape</a:t>
            </a:r>
            <a:r>
              <a:rPr lang="en-US" sz="1600" dirty="0"/>
              <a:t> = </a:t>
            </a:r>
            <a:r>
              <a:rPr lang="en-US" sz="1600" dirty="0">
                <a:solidFill>
                  <a:schemeClr val="accent1">
                    <a:lumMod val="60000"/>
                    <a:lumOff val="40000"/>
                  </a:schemeClr>
                </a:solidFill>
              </a:rPr>
              <a:t>new</a:t>
            </a:r>
            <a:r>
              <a:rPr lang="en-US" sz="1600" dirty="0"/>
              <a:t> Circle(100, 100);</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stretch>
            <a:fillRect/>
          </a:stretch>
        </p:blipFill>
        <p:spPr>
          <a:xfrm>
            <a:off x="5434284" y="1266166"/>
            <a:ext cx="3346418" cy="2107004"/>
          </a:xfrm>
          <a:prstGeom prst="rect">
            <a:avLst/>
          </a:prstGeom>
        </p:spPr>
      </p:pic>
    </p:spTree>
    <p:extLst>
      <p:ext uri="{BB962C8B-B14F-4D97-AF65-F5344CB8AC3E}">
        <p14:creationId xmlns:p14="http://schemas.microsoft.com/office/powerpoint/2010/main" val="11716449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downcasting</a:t>
            </a:r>
            <a:endParaRPr lang="nl-NL" dirty="0"/>
          </a:p>
        </p:txBody>
      </p:sp>
      <p:sp>
        <p:nvSpPr>
          <p:cNvPr id="3" name="Tijdelijke aanduiding voor inhoud 2"/>
          <p:cNvSpPr>
            <a:spLocks noGrp="1"/>
          </p:cNvSpPr>
          <p:nvPr>
            <p:ph idx="1"/>
          </p:nvPr>
        </p:nvSpPr>
        <p:spPr/>
        <p:txBody>
          <a:bodyPr>
            <a:normAutofit/>
          </a:bodyPr>
          <a:lstStyle/>
          <a:p>
            <a:pPr marL="0" indent="0">
              <a:buNone/>
            </a:pPr>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
        <p:nvSpPr>
          <p:cNvPr id="9" name="Rectangle 4"/>
          <p:cNvSpPr>
            <a:spLocks noChangeArrowheads="1"/>
          </p:cNvSpPr>
          <p:nvPr/>
        </p:nvSpPr>
        <p:spPr bwMode="auto">
          <a:xfrm>
            <a:off x="726609" y="1084674"/>
            <a:ext cx="41152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class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8080"/>
                </a:solidFill>
                <a:effectLst/>
                <a:latin typeface="Verdana" panose="020B0604030504040204" pitchFamily="34" charset="0"/>
              </a:rPr>
              <a:t>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protected</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protected</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Shape(</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x,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 x;</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 =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virtual</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void</a:t>
            </a:r>
            <a:r>
              <a:rPr kumimoji="0" lang="en-US" altLang="en-US" sz="1000" b="0" i="0" u="none" strike="noStrike" cap="none" normalizeH="0" baseline="0" dirty="0">
                <a:ln>
                  <a:noFill/>
                </a:ln>
                <a:solidFill>
                  <a:srgbClr val="212121"/>
                </a:solidFill>
                <a:effectLst/>
                <a:latin typeface="Verdana" panose="020B0604030504040204" pitchFamily="34" charset="0"/>
              </a:rPr>
              <a:t> Draw()</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8080"/>
                </a:solidFill>
                <a:effectLst/>
                <a:latin typeface="Verdana" panose="020B0604030504040204" pitchFamily="34" charset="0"/>
              </a:rPr>
              <a:t>Console</a:t>
            </a:r>
            <a:r>
              <a:rPr kumimoji="0" lang="en-US" altLang="en-US" sz="1000" b="0" i="0" u="none" strike="noStrike" cap="none" normalizeH="0" baseline="0" dirty="0" err="1">
                <a:ln>
                  <a:noFill/>
                </a:ln>
                <a:solidFill>
                  <a:srgbClr val="212121"/>
                </a:solidFill>
                <a:effectLst/>
                <a:latin typeface="Verdana" panose="020B0604030504040204" pitchFamily="34" charset="0"/>
              </a:rPr>
              <a:t>.WriteLine</a:t>
            </a:r>
            <a:r>
              <a:rPr kumimoji="0" lang="en-US" altLang="en-US" sz="1000" b="0" i="0" u="none" strike="noStrike" cap="none" normalizeH="0" baseline="0" dirty="0">
                <a:ln>
                  <a:noFill/>
                </a:ln>
                <a:solidFill>
                  <a:srgbClr val="212121"/>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121"/>
                </a:solidFill>
                <a:latin typeface="Verdana" panose="020B0604030504040204" pitchFamily="34" charset="0"/>
              </a:rPr>
              <a:t>	</a:t>
            </a:r>
            <a:r>
              <a:rPr kumimoji="0" lang="en-US" altLang="en-US" sz="1000" b="0" i="0" u="none" strike="noStrike" cap="none" normalizeH="0" baseline="0" dirty="0">
                <a:ln>
                  <a:noFill/>
                </a:ln>
                <a:solidFill>
                  <a:srgbClr val="800000"/>
                </a:solidFill>
                <a:effectLst/>
                <a:latin typeface="Verdana" panose="020B0604030504040204" pitchFamily="34" charset="0"/>
              </a:rPr>
              <a:t>"Drawing a SHAPE at {0},{1}"</a:t>
            </a:r>
            <a:r>
              <a:rPr kumimoji="0" lang="en-US" altLang="en-US" sz="1000" b="0" i="0" u="none" strike="noStrike" cap="none" normalizeH="0" baseline="0" dirty="0">
                <a:ln>
                  <a:noFill/>
                </a:ln>
                <a:solidFill>
                  <a:srgbClr val="212121"/>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121"/>
                </a:solidFill>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469510" y="1315505"/>
            <a:ext cx="5047013"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class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8080"/>
                </a:solidFill>
                <a:effectLst/>
                <a:latin typeface="Verdana" panose="020B0604030504040204" pitchFamily="34" charset="0"/>
              </a:rPr>
              <a:t>Circle</a:t>
            </a:r>
            <a:r>
              <a:rPr kumimoji="0" lang="en-US" altLang="en-US" sz="1000" b="0" i="0" u="none" strike="noStrike" cap="none" normalizeH="0" baseline="0" dirty="0">
                <a:ln>
                  <a:noFill/>
                </a:ln>
                <a:solidFill>
                  <a:srgbClr val="212121"/>
                </a:solidFill>
                <a:effectLst/>
                <a:latin typeface="Verdana" panose="020B0604030504040204" pitchFamily="34" charset="0"/>
              </a:rPr>
              <a:t> : Shape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Circle()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public</a:t>
            </a:r>
            <a:r>
              <a:rPr kumimoji="0" lang="en-US" altLang="en-US" sz="1000" b="0" i="0" u="none" strike="noStrike" cap="none" normalizeH="0" baseline="0" dirty="0">
                <a:ln>
                  <a:noFill/>
                </a:ln>
                <a:solidFill>
                  <a:srgbClr val="212121"/>
                </a:solidFill>
                <a:effectLst/>
                <a:latin typeface="Verdana" panose="020B0604030504040204" pitchFamily="34" charset="0"/>
              </a:rPr>
              <a:t> Circle(</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x, </a:t>
            </a:r>
            <a:r>
              <a:rPr kumimoji="0" lang="en-US" altLang="en-US" sz="1000" b="0" i="0" u="none" strike="noStrike" cap="none" normalizeH="0" baseline="0" dirty="0" err="1">
                <a:ln>
                  <a:noFill/>
                </a:ln>
                <a:solidFill>
                  <a:srgbClr val="0000FF"/>
                </a:solidFill>
                <a:effectLst/>
                <a:latin typeface="Verdana" panose="020B0604030504040204" pitchFamily="34" charset="0"/>
              </a:rPr>
              <a:t>int</a:t>
            </a:r>
            <a:r>
              <a:rPr kumimoji="0" lang="en-US" altLang="en-US" sz="1000" b="0" i="0" u="none" strike="noStrike" cap="none" normalizeH="0" baseline="0" dirty="0">
                <a:ln>
                  <a:noFill/>
                </a:ln>
                <a:solidFill>
                  <a:srgbClr val="212121"/>
                </a:solidFill>
                <a:effectLst/>
                <a:latin typeface="Verdana" panose="020B0604030504040204" pitchFamily="34" charset="0"/>
              </a:rPr>
              <a:t> y) : </a:t>
            </a:r>
            <a:r>
              <a:rPr kumimoji="0" lang="en-US" altLang="en-US" sz="1000" b="0" i="0" u="none" strike="noStrike" cap="none" normalizeH="0" baseline="0" dirty="0">
                <a:ln>
                  <a:noFill/>
                </a:ln>
                <a:solidFill>
                  <a:srgbClr val="0000FF"/>
                </a:solidFill>
                <a:effectLst/>
                <a:latin typeface="Verdana" panose="020B0604030504040204" pitchFamily="34" charset="0"/>
              </a:rPr>
              <a:t>base</a:t>
            </a:r>
            <a:r>
              <a:rPr kumimoji="0" lang="en-US" altLang="en-US" sz="1000" b="0" i="0" u="none" strike="noStrike" cap="none" normalizeH="0" baseline="0" dirty="0">
                <a:ln>
                  <a:noFill/>
                </a:ln>
                <a:solidFill>
                  <a:srgbClr val="212121"/>
                </a:solidFill>
                <a:effectLst/>
                <a:latin typeface="Verdana" panose="020B0604030504040204" pitchFamily="34" charset="0"/>
              </a:rPr>
              <a:t>(x, 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r>
              <a:rPr kumimoji="0" lang="en-US" altLang="en-US" sz="1000" b="0" i="0" u="none" strike="noStrike" cap="none" normalizeH="0" baseline="0" dirty="0">
                <a:ln>
                  <a:noFill/>
                </a:ln>
                <a:solidFill>
                  <a:srgbClr val="212121"/>
                </a:solidFill>
                <a:effectLst/>
                <a:latin typeface="Verdana" panose="020B0604030504040204" pitchFamily="34" charset="0"/>
              </a:rPr>
              <a:t>    </a:t>
            </a:r>
            <a:r>
              <a:rPr lang="en-US" altLang="en-US" sz="1000" dirty="0">
                <a:solidFill>
                  <a:srgbClr val="0000FF"/>
                </a:solidFill>
                <a:latin typeface="Verdana" panose="020B0604030504040204" pitchFamily="34" charset="0"/>
              </a:rPr>
              <a:t>public</a:t>
            </a:r>
            <a:r>
              <a:rPr lang="en-US" altLang="en-US" sz="1000" dirty="0">
                <a:solidFill>
                  <a:srgbClr val="212121"/>
                </a:solidFill>
                <a:latin typeface="Verdana" panose="020B0604030504040204" pitchFamily="34" charset="0"/>
              </a:rPr>
              <a:t> </a:t>
            </a:r>
            <a:r>
              <a:rPr lang="en-US" altLang="en-US" sz="1000" dirty="0">
                <a:solidFill>
                  <a:srgbClr val="0000FF"/>
                </a:solidFill>
                <a:latin typeface="Verdana" panose="020B0604030504040204" pitchFamily="34" charset="0"/>
              </a:rPr>
              <a:t>void</a:t>
            </a:r>
            <a:r>
              <a:rPr lang="en-US" altLang="en-US" sz="1000" dirty="0">
                <a:solidFill>
                  <a:srgbClr val="212121"/>
                </a:solidFill>
                <a:latin typeface="Verdana" panose="020B0604030504040204" pitchFamily="34" charset="0"/>
              </a:rPr>
              <a:t> </a:t>
            </a:r>
            <a:r>
              <a:rPr lang="en-US" altLang="en-US" sz="1000" dirty="0" err="1">
                <a:solidFill>
                  <a:srgbClr val="212121"/>
                </a:solidFill>
                <a:latin typeface="Verdana" panose="020B0604030504040204" pitchFamily="34" charset="0"/>
              </a:rPr>
              <a:t>FillCircle</a:t>
            </a:r>
            <a:r>
              <a:rPr lang="en-US" altLang="en-US" sz="1000" dirty="0">
                <a:solidFill>
                  <a:srgbClr val="212121"/>
                </a:solidFill>
                <a:latin typeface="Verdana" panose="020B0604030504040204" pitchFamily="34" charset="0"/>
              </a:rPr>
              <a:t> ()</a:t>
            </a:r>
          </a:p>
          <a:p>
            <a:r>
              <a:rPr lang="en-US" altLang="en-US" sz="1000" dirty="0">
                <a:solidFill>
                  <a:srgbClr val="212121"/>
                </a:solidFill>
                <a:latin typeface="Verdana" panose="020B0604030504040204" pitchFamily="34" charset="0"/>
              </a:rPr>
              <a:t>   {</a:t>
            </a:r>
          </a:p>
          <a:p>
            <a:r>
              <a:rPr lang="en-US" altLang="en-US" sz="1000" dirty="0">
                <a:solidFill>
                  <a:srgbClr val="008080"/>
                </a:solidFill>
                <a:latin typeface="Verdana" panose="020B0604030504040204" pitchFamily="34" charset="0"/>
              </a:rPr>
              <a:t>        </a:t>
            </a:r>
            <a:r>
              <a:rPr lang="en-US" altLang="en-US" sz="1000" dirty="0" err="1">
                <a:solidFill>
                  <a:srgbClr val="008080"/>
                </a:solidFill>
                <a:latin typeface="Verdana" panose="020B0604030504040204" pitchFamily="34" charset="0"/>
              </a:rPr>
              <a:t>Console</a:t>
            </a:r>
            <a:r>
              <a:rPr lang="en-US" altLang="en-US" sz="1000" dirty="0" err="1">
                <a:solidFill>
                  <a:srgbClr val="212121"/>
                </a:solidFill>
                <a:latin typeface="Verdana" panose="020B0604030504040204" pitchFamily="34" charset="0"/>
              </a:rPr>
              <a:t>.WriteLine</a:t>
            </a:r>
            <a:r>
              <a:rPr lang="en-US" altLang="en-US" sz="1000" dirty="0">
                <a:solidFill>
                  <a:srgbClr val="212121"/>
                </a:solidFill>
                <a:latin typeface="Verdana" panose="020B0604030504040204" pitchFamily="34" charset="0"/>
              </a:rPr>
              <a:t>(</a:t>
            </a:r>
            <a:r>
              <a:rPr lang="en-US" altLang="en-US" sz="1000" dirty="0">
                <a:solidFill>
                  <a:srgbClr val="800000"/>
                </a:solidFill>
                <a:latin typeface="Verdana" panose="020B0604030504040204" pitchFamily="34" charset="0"/>
              </a:rPr>
              <a:t>“Filling the CIRCLE at {0},{1}"</a:t>
            </a:r>
            <a:r>
              <a:rPr lang="en-US" altLang="en-US" sz="1000" dirty="0">
                <a:solidFill>
                  <a:srgbClr val="212121"/>
                </a:solidFill>
                <a:latin typeface="Verdana" panose="020B0604030504040204" pitchFamily="34" charset="0"/>
              </a:rPr>
              <a:t>, </a:t>
            </a:r>
            <a:r>
              <a:rPr lang="en-US" altLang="en-US" sz="1000" dirty="0" err="1">
                <a:solidFill>
                  <a:srgbClr val="212121"/>
                </a:solidFill>
                <a:latin typeface="Verdana" panose="020B0604030504040204" pitchFamily="34" charset="0"/>
              </a:rPr>
              <a:t>xpos</a:t>
            </a:r>
            <a:r>
              <a:rPr lang="en-US" altLang="en-US" sz="1000" dirty="0">
                <a:solidFill>
                  <a:srgbClr val="212121"/>
                </a:solidFill>
                <a:latin typeface="Verdana" panose="020B0604030504040204" pitchFamily="34" charset="0"/>
              </a:rPr>
              <a:t>, </a:t>
            </a:r>
            <a:r>
              <a:rPr lang="en-US" altLang="en-US" sz="1000" dirty="0" err="1">
                <a:solidFill>
                  <a:srgbClr val="212121"/>
                </a:solidFill>
                <a:latin typeface="Verdana" panose="020B0604030504040204" pitchFamily="34" charset="0"/>
              </a:rPr>
              <a:t>ypos</a:t>
            </a:r>
            <a:r>
              <a:rPr lang="en-US" altLang="en-US" sz="1000" dirty="0">
                <a:solidFill>
                  <a:srgbClr val="212121"/>
                </a:solidFill>
                <a:latin typeface="Verdana" panose="020B0604030504040204" pitchFamily="34" charset="0"/>
              </a:rPr>
              <a:t>);</a:t>
            </a:r>
          </a:p>
          <a:p>
            <a:r>
              <a:rPr lang="en-US" altLang="en-US" sz="1000" dirty="0">
                <a:solidFill>
                  <a:srgbClr val="212121"/>
                </a:solidFill>
                <a:latin typeface="Verdana" panose="020B0604030504040204" pitchFamily="34" charset="0"/>
              </a:rPr>
              <a:t>   }</a:t>
            </a:r>
            <a:endParaRPr lang="en-US" altLang="en-US" sz="7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Verdana" panose="020B0604030504040204" pitchFamily="34" charset="0"/>
              </a:rPr>
              <a:t>    public</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override</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a:ln>
                  <a:noFill/>
                </a:ln>
                <a:solidFill>
                  <a:srgbClr val="0000FF"/>
                </a:solidFill>
                <a:effectLst/>
                <a:latin typeface="Verdana" panose="020B0604030504040204" pitchFamily="34" charset="0"/>
              </a:rPr>
              <a:t>void</a:t>
            </a:r>
            <a:r>
              <a:rPr kumimoji="0" lang="en-US" altLang="en-US" sz="1000" b="0" i="0" u="none" strike="noStrike" cap="none" normalizeH="0" baseline="0" dirty="0">
                <a:ln>
                  <a:noFill/>
                </a:ln>
                <a:solidFill>
                  <a:srgbClr val="212121"/>
                </a:solidFill>
                <a:effectLst/>
                <a:latin typeface="Verdana" panose="020B0604030504040204" pitchFamily="34" charset="0"/>
              </a:rPr>
              <a:t> Draw()</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008080"/>
                </a:solidFill>
                <a:effectLst/>
                <a:latin typeface="Verdana" panose="020B0604030504040204" pitchFamily="34" charset="0"/>
              </a:rPr>
              <a:t>Console</a:t>
            </a:r>
            <a:r>
              <a:rPr kumimoji="0" lang="en-US" altLang="en-US" sz="1000" b="0" i="0" u="none" strike="noStrike" cap="none" normalizeH="0" baseline="0" dirty="0" err="1">
                <a:ln>
                  <a:noFill/>
                </a:ln>
                <a:solidFill>
                  <a:srgbClr val="212121"/>
                </a:solidFill>
                <a:effectLst/>
                <a:latin typeface="Verdana" panose="020B0604030504040204" pitchFamily="34" charset="0"/>
              </a:rPr>
              <a:t>.WriteLine</a:t>
            </a:r>
            <a:r>
              <a:rPr kumimoji="0" lang="en-US" altLang="en-US" sz="1000" b="0" i="0" u="none" strike="noStrike" cap="none" normalizeH="0" baseline="0" dirty="0">
                <a:ln>
                  <a:noFill/>
                </a:ln>
                <a:solidFill>
                  <a:srgbClr val="212121"/>
                </a:solidFill>
                <a:effectLst/>
                <a:latin typeface="Verdana" panose="020B0604030504040204" pitchFamily="34" charset="0"/>
              </a:rPr>
              <a:t>(</a:t>
            </a:r>
            <a:r>
              <a:rPr kumimoji="0" lang="en-US" altLang="en-US" sz="1000" b="0" i="0" u="none" strike="noStrike" cap="none" normalizeH="0" baseline="0" dirty="0">
                <a:ln>
                  <a:noFill/>
                </a:ln>
                <a:solidFill>
                  <a:srgbClr val="800000"/>
                </a:solidFill>
                <a:effectLst/>
                <a:latin typeface="Verdana" panose="020B0604030504040204" pitchFamily="34" charset="0"/>
              </a:rPr>
              <a:t>"Drawing a CIRCLE at {0},{1}"</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xpos</a:t>
            </a:r>
            <a:r>
              <a:rPr kumimoji="0" lang="en-US" altLang="en-US" sz="1000" b="0" i="0" u="none" strike="noStrike" cap="none" normalizeH="0" baseline="0" dirty="0">
                <a:ln>
                  <a:noFill/>
                </a:ln>
                <a:solidFill>
                  <a:srgbClr val="212121"/>
                </a:solidFill>
                <a:effectLst/>
                <a:latin typeface="Verdana" panose="020B0604030504040204" pitchFamily="34" charset="0"/>
              </a:rPr>
              <a:t>, </a:t>
            </a:r>
            <a:r>
              <a:rPr kumimoji="0" lang="en-US" altLang="en-US" sz="1000" b="0" i="0" u="none" strike="noStrike" cap="none" normalizeH="0" baseline="0" dirty="0" err="1">
                <a:ln>
                  <a:noFill/>
                </a:ln>
                <a:solidFill>
                  <a:srgbClr val="212121"/>
                </a:solidFill>
                <a:effectLst/>
                <a:latin typeface="Verdana" panose="020B0604030504040204" pitchFamily="34" charset="0"/>
              </a:rPr>
              <a:t>ypos</a:t>
            </a:r>
            <a:r>
              <a:rPr kumimoji="0" lang="en-US" altLang="en-US" sz="1000" b="0" i="0" u="none" strike="noStrike" cap="none" normalizeH="0" baseline="0" dirty="0">
                <a:ln>
                  <a:noFill/>
                </a:ln>
                <a:solidFill>
                  <a:srgbClr val="212121"/>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121"/>
                </a:solidFill>
                <a:effectLs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50188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Downcasting</a:t>
            </a:r>
            <a:endParaRPr lang="nl-NL" dirty="0"/>
          </a:p>
        </p:txBody>
      </p:sp>
      <p:sp>
        <p:nvSpPr>
          <p:cNvPr id="3" name="Tijdelijke aanduiding voor inhoud 2"/>
          <p:cNvSpPr>
            <a:spLocks noGrp="1"/>
          </p:cNvSpPr>
          <p:nvPr>
            <p:ph idx="1"/>
          </p:nvPr>
        </p:nvSpPr>
        <p:spPr>
          <a:xfrm>
            <a:off x="198158" y="1266165"/>
            <a:ext cx="5110112" cy="2919301"/>
          </a:xfrm>
        </p:spPr>
        <p:txBody>
          <a:bodyPr>
            <a:normAutofit/>
          </a:bodyPr>
          <a:lstStyle/>
          <a:p>
            <a:pPr marL="0" indent="0">
              <a:buNone/>
            </a:pPr>
            <a:endParaRPr lang="en-US" sz="2000" dirty="0"/>
          </a:p>
          <a:p>
            <a:pPr marL="541337" lvl="2" indent="0">
              <a:buNone/>
            </a:pPr>
            <a:r>
              <a:rPr lang="en-US" sz="1600" dirty="0"/>
              <a:t>Shape </a:t>
            </a:r>
            <a:r>
              <a:rPr lang="en-US" sz="1600" dirty="0" err="1"/>
              <a:t>shape</a:t>
            </a:r>
            <a:r>
              <a:rPr lang="en-US" sz="1600" dirty="0"/>
              <a:t> = </a:t>
            </a:r>
            <a:r>
              <a:rPr lang="en-US" sz="1600" dirty="0">
                <a:solidFill>
                  <a:schemeClr val="accent1">
                    <a:lumMod val="60000"/>
                    <a:lumOff val="40000"/>
                  </a:schemeClr>
                </a:solidFill>
              </a:rPr>
              <a:t>new</a:t>
            </a:r>
            <a:r>
              <a:rPr lang="en-US" sz="1600" dirty="0"/>
              <a:t> Circle(100, 100);</a:t>
            </a:r>
          </a:p>
          <a:p>
            <a:pPr marL="541337" lvl="2" indent="0">
              <a:buNone/>
            </a:pPr>
            <a:r>
              <a:rPr lang="en-US" sz="1600" dirty="0" err="1"/>
              <a:t>shape.FillCircle</a:t>
            </a:r>
            <a:r>
              <a:rPr lang="en-US" sz="1600" dirty="0"/>
              <a:t>();  // throws compilation error</a:t>
            </a:r>
          </a:p>
          <a:p>
            <a:pPr marL="541337" lvl="2" indent="0">
              <a:buNone/>
            </a:pPr>
            <a:endParaRPr lang="en-US" sz="1600" dirty="0"/>
          </a:p>
          <a:p>
            <a:pPr marL="541337" lvl="2" indent="0">
              <a:buNone/>
            </a:pPr>
            <a:r>
              <a:rPr lang="en-US" sz="1600" dirty="0"/>
              <a:t>Circle </a:t>
            </a:r>
            <a:r>
              <a:rPr lang="en-US" sz="1600" dirty="0" err="1"/>
              <a:t>circle</a:t>
            </a:r>
            <a:r>
              <a:rPr lang="en-US" sz="1600" dirty="0"/>
              <a:t> = (Circle) shape;</a:t>
            </a:r>
          </a:p>
          <a:p>
            <a:pPr marL="541337" lvl="2" indent="0">
              <a:buNone/>
            </a:pPr>
            <a:r>
              <a:rPr lang="en-US" sz="1600" dirty="0" err="1"/>
              <a:t>circle.FillCircle</a:t>
            </a:r>
            <a:r>
              <a:rPr lang="en-US" sz="1600" dirty="0"/>
              <a:t>(); </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stretch>
            <a:fillRect/>
          </a:stretch>
        </p:blipFill>
        <p:spPr>
          <a:xfrm>
            <a:off x="5434284" y="1266166"/>
            <a:ext cx="3346418" cy="2107004"/>
          </a:xfrm>
          <a:prstGeom prst="rect">
            <a:avLst/>
          </a:prstGeom>
        </p:spPr>
      </p:pic>
    </p:spTree>
    <p:extLst>
      <p:ext uri="{BB962C8B-B14F-4D97-AF65-F5344CB8AC3E}">
        <p14:creationId xmlns:p14="http://schemas.microsoft.com/office/powerpoint/2010/main" val="2336520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2"/>
            <a:r>
              <a:rPr lang="en-US" dirty="0"/>
              <a:t>protected breaks encapsulation?</a:t>
            </a:r>
          </a:p>
          <a:p>
            <a:pPr lvl="2"/>
            <a:endParaRPr lang="en-US" dirty="0"/>
          </a:p>
          <a:p>
            <a:r>
              <a:rPr lang="en-US" dirty="0"/>
              <a:t>Constructors</a:t>
            </a:r>
          </a:p>
          <a:p>
            <a:pPr lvl="2"/>
            <a:r>
              <a:rPr lang="en-US" dirty="0"/>
              <a:t> hierarchy in inheritance</a:t>
            </a:r>
          </a:p>
          <a:p>
            <a:pPr lvl="2"/>
            <a:r>
              <a:rPr lang="en-US" dirty="0"/>
              <a:t> base keyword</a:t>
            </a:r>
          </a:p>
          <a:p>
            <a:pPr lvl="2"/>
            <a:endParaRPr lang="en-US" dirty="0"/>
          </a:p>
          <a:p>
            <a:r>
              <a:rPr lang="en-US" dirty="0" err="1"/>
              <a:t>Upcasting</a:t>
            </a:r>
            <a:r>
              <a:rPr lang="en-US" dirty="0"/>
              <a:t> &amp; </a:t>
            </a:r>
            <a:r>
              <a:rPr lang="en-US" dirty="0" err="1"/>
              <a:t>Downcasting</a:t>
            </a:r>
            <a:endParaRPr lang="en-US" dirty="0"/>
          </a:p>
          <a:p>
            <a:pPr lvl="2"/>
            <a:r>
              <a:rPr lang="en-US" dirty="0"/>
              <a:t> where does the name come from</a:t>
            </a:r>
          </a:p>
          <a:p>
            <a:pPr lvl="2"/>
            <a:r>
              <a:rPr lang="en-US" dirty="0"/>
              <a:t> “is” keyword</a:t>
            </a:r>
          </a:p>
          <a:p>
            <a:pPr lvl="2"/>
            <a:r>
              <a:rPr lang="en-US" dirty="0"/>
              <a:t> “as” keyword</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2557502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Casting (“is“ keyword)</a:t>
            </a:r>
            <a:endParaRPr lang="nl-NL"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8" name="Picture 7"/>
          <p:cNvPicPr>
            <a:picLocks noChangeAspect="1"/>
          </p:cNvPicPr>
          <p:nvPr/>
        </p:nvPicPr>
        <p:blipFill>
          <a:blip r:embed="rId3"/>
          <a:stretch>
            <a:fillRect/>
          </a:stretch>
        </p:blipFill>
        <p:spPr>
          <a:xfrm>
            <a:off x="412870" y="1295518"/>
            <a:ext cx="8572500" cy="3362325"/>
          </a:xfrm>
          <a:prstGeom prst="rect">
            <a:avLst/>
          </a:prstGeom>
        </p:spPr>
      </p:pic>
    </p:spTree>
    <p:extLst>
      <p:ext uri="{BB962C8B-B14F-4D97-AF65-F5344CB8AC3E}">
        <p14:creationId xmlns:p14="http://schemas.microsoft.com/office/powerpoint/2010/main" val="1960284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Casting(“AS” </a:t>
            </a:r>
            <a:r>
              <a:rPr lang="en-US" dirty="0" err="1"/>
              <a:t>KeYWORD</a:t>
            </a:r>
            <a:r>
              <a:rPr lang="en-US" dirty="0"/>
              <a:t>)</a:t>
            </a:r>
            <a:endParaRPr lang="nl-NL"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3" name="Picture 2"/>
          <p:cNvPicPr>
            <a:picLocks noChangeAspect="1"/>
          </p:cNvPicPr>
          <p:nvPr/>
        </p:nvPicPr>
        <p:blipFill>
          <a:blip r:embed="rId3"/>
          <a:stretch>
            <a:fillRect/>
          </a:stretch>
        </p:blipFill>
        <p:spPr>
          <a:xfrm>
            <a:off x="431920" y="1295518"/>
            <a:ext cx="8534400" cy="3400425"/>
          </a:xfrm>
          <a:prstGeom prst="rect">
            <a:avLst/>
          </a:prstGeom>
        </p:spPr>
      </p:pic>
    </p:spTree>
    <p:extLst>
      <p:ext uri="{BB962C8B-B14F-4D97-AF65-F5344CB8AC3E}">
        <p14:creationId xmlns:p14="http://schemas.microsoft.com/office/powerpoint/2010/main" val="37859903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a:bodyPr>
          <a:lstStyle/>
          <a:p>
            <a:r>
              <a:rPr lang="en-US" dirty="0"/>
              <a:t>Access modifiers again</a:t>
            </a:r>
          </a:p>
          <a:p>
            <a:pPr lvl="1"/>
            <a:r>
              <a:rPr lang="en-US" dirty="0"/>
              <a:t>protected breaks encapsulation?</a:t>
            </a:r>
          </a:p>
          <a:p>
            <a:pPr lvl="2"/>
            <a:endParaRPr lang="en-US" dirty="0"/>
          </a:p>
          <a:p>
            <a:r>
              <a:rPr lang="en-US" dirty="0"/>
              <a:t>Constructors</a:t>
            </a:r>
          </a:p>
          <a:p>
            <a:pPr lvl="1"/>
            <a:r>
              <a:rPr lang="en-US" dirty="0"/>
              <a:t> hierarchy in inheritance</a:t>
            </a:r>
          </a:p>
          <a:p>
            <a:pPr lvl="1"/>
            <a:r>
              <a:rPr lang="en-US" dirty="0"/>
              <a:t> base keyword</a:t>
            </a:r>
          </a:p>
          <a:p>
            <a:pPr lvl="2"/>
            <a:endParaRPr lang="en-US" dirty="0"/>
          </a:p>
          <a:p>
            <a:r>
              <a:rPr lang="en-US" dirty="0" err="1"/>
              <a:t>Upcasting</a:t>
            </a:r>
            <a:r>
              <a:rPr lang="en-US" dirty="0"/>
              <a:t> &amp; </a:t>
            </a:r>
            <a:r>
              <a:rPr lang="en-US" dirty="0" err="1"/>
              <a:t>Downcasting</a:t>
            </a:r>
            <a:endParaRPr lang="en-US" dirty="0"/>
          </a:p>
          <a:p>
            <a:pPr lvl="1"/>
            <a:r>
              <a:rPr lang="en-US" dirty="0"/>
              <a:t> where does the name come from</a:t>
            </a:r>
          </a:p>
          <a:p>
            <a:pPr lvl="1"/>
            <a:r>
              <a:rPr lang="en-US" dirty="0"/>
              <a:t> “is” keyword</a:t>
            </a:r>
          </a:p>
          <a:p>
            <a:pPr lvl="1"/>
            <a:r>
              <a:rPr lang="en-US" dirty="0"/>
              <a:t> “as” keyword</a:t>
            </a:r>
          </a:p>
          <a:p>
            <a:pPr lvl="2"/>
            <a:endParaRPr lang="en-US" dirty="0"/>
          </a:p>
          <a:p>
            <a:r>
              <a:rPr lang="en-US" dirty="0"/>
              <a:t>Boxing &amp; Unboxing</a:t>
            </a:r>
          </a:p>
          <a:p>
            <a:pPr lvl="1"/>
            <a:r>
              <a:rPr lang="en-US" dirty="0"/>
              <a:t> value &amp; reference types</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59314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Value types</a:t>
            </a:r>
            <a:endParaRPr lang="nl-NL"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
        <p:nvSpPr>
          <p:cNvPr id="7" name="Tijdelijke aanduiding voor inhoud 2">
            <a:extLst>
              <a:ext uri="{FF2B5EF4-FFF2-40B4-BE49-F238E27FC236}">
                <a16:creationId xmlns:a16="http://schemas.microsoft.com/office/drawing/2014/main" xmlns="" id="{6BB61EF9-87D5-4286-AD0B-129DAA942A2A}"/>
              </a:ext>
            </a:extLst>
          </p:cNvPr>
          <p:cNvSpPr txBox="1">
            <a:spLocks/>
          </p:cNvSpPr>
          <p:nvPr/>
        </p:nvSpPr>
        <p:spPr>
          <a:xfrm>
            <a:off x="617538" y="1409495"/>
            <a:ext cx="8163164" cy="4530827"/>
          </a:xfrm>
          <a:prstGeom prst="rect">
            <a:avLst/>
          </a:prstGeom>
        </p:spPr>
        <p:txBody>
          <a:bodyPr vert="horz" lIns="91440" tIns="45720" rIns="91440" bIns="45720" rtlCol="0">
            <a:normAutofit/>
          </a:bodyPr>
          <a:lstStyle>
            <a:lvl1pPr marL="263525" indent="-263525" algn="l" defTabSz="914400" rtl="0" eaLnBrk="1" latinLnBrk="0" hangingPunct="1">
              <a:spcBef>
                <a:spcPts val="0"/>
              </a:spcBef>
              <a:buClr>
                <a:schemeClr val="tx2"/>
              </a:buClr>
              <a:buSzPct val="135000"/>
              <a:buFont typeface="Arial" pitchFamily="34" charset="0"/>
              <a:buChar char="•"/>
              <a:defRPr sz="2200" kern="1200">
                <a:solidFill>
                  <a:schemeClr val="tx1"/>
                </a:solidFill>
                <a:latin typeface="Arial" pitchFamily="34" charset="0"/>
                <a:ea typeface="+mn-ea"/>
                <a:cs typeface="Arial" pitchFamily="34" charset="0"/>
              </a:defRPr>
            </a:lvl1pPr>
            <a:lvl2pPr marL="541338" indent="-276225" algn="l" defTabSz="914400" rtl="0" eaLnBrk="1" latinLnBrk="0" hangingPunct="1">
              <a:spcBef>
                <a:spcPts val="0"/>
              </a:spcBef>
              <a:buFont typeface="Arial" pitchFamily="34" charset="0"/>
              <a:buChar char="–"/>
              <a:defRPr sz="2000" kern="1200">
                <a:solidFill>
                  <a:schemeClr val="tx1"/>
                </a:solidFill>
                <a:latin typeface="Arial" pitchFamily="34" charset="0"/>
                <a:ea typeface="+mn-ea"/>
                <a:cs typeface="Arial" pitchFamily="34" charset="0"/>
              </a:defRPr>
            </a:lvl2pPr>
            <a:lvl3pPr marL="717550" indent="-176213" algn="l" defTabSz="914400" rtl="0" eaLnBrk="1" latinLnBrk="0" hangingPunct="1">
              <a:spcBef>
                <a:spcPts val="0"/>
              </a:spcBef>
              <a:buClr>
                <a:schemeClr val="tx2"/>
              </a:buClr>
              <a:buFont typeface="Arial" pitchFamily="34" charset="0"/>
              <a:buChar char="•"/>
              <a:defRPr sz="1800" kern="1200">
                <a:solidFill>
                  <a:schemeClr val="tx1"/>
                </a:solidFill>
                <a:latin typeface="Arial" pitchFamily="34" charset="0"/>
                <a:ea typeface="+mn-ea"/>
                <a:cs typeface="Arial" pitchFamily="34" charset="0"/>
              </a:defRPr>
            </a:lvl3pPr>
            <a:lvl4pPr marL="895350" indent="-177800" algn="l" defTabSz="914400" rtl="0" eaLnBrk="1" latinLnBrk="0" hangingPunct="1">
              <a:spcBef>
                <a:spcPts val="0"/>
              </a:spcBef>
              <a:buSzPct val="90000"/>
              <a:buFont typeface="Arial" pitchFamily="34" charset="0"/>
              <a:buChar char="–"/>
              <a:defRPr sz="1600" kern="1200">
                <a:solidFill>
                  <a:schemeClr val="tx1"/>
                </a:solidFill>
                <a:latin typeface="Arial" pitchFamily="34" charset="0"/>
                <a:ea typeface="+mn-ea"/>
                <a:cs typeface="Arial" pitchFamily="34" charset="0"/>
              </a:defRPr>
            </a:lvl4pPr>
            <a:lvl5pPr marL="1071563" indent="-176213" algn="l" defTabSz="914400" rtl="0" eaLnBrk="1" latinLnBrk="0" hangingPunct="1">
              <a:spcBef>
                <a:spcPts val="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value types consist of two main categories</a:t>
            </a:r>
          </a:p>
          <a:p>
            <a:pPr lvl="1"/>
            <a:r>
              <a:rPr lang="en-US" sz="2200" dirty="0"/>
              <a:t>structs</a:t>
            </a:r>
          </a:p>
          <a:p>
            <a:pPr lvl="1"/>
            <a:r>
              <a:rPr lang="en-US" sz="2200" dirty="0"/>
              <a:t>enumerations</a:t>
            </a:r>
          </a:p>
          <a:p>
            <a:pPr lvl="2"/>
            <a:endParaRPr lang="en-US" dirty="0"/>
          </a:p>
          <a:p>
            <a:r>
              <a:rPr lang="en-US" dirty="0"/>
              <a:t>Structs fall into these categories</a:t>
            </a:r>
          </a:p>
          <a:p>
            <a:pPr lvl="1"/>
            <a:r>
              <a:rPr lang="en-US" dirty="0"/>
              <a:t> </a:t>
            </a:r>
            <a:r>
              <a:rPr lang="en-US" sz="2200" dirty="0"/>
              <a:t>numeric types</a:t>
            </a:r>
          </a:p>
          <a:p>
            <a:pPr lvl="2"/>
            <a:r>
              <a:rPr lang="en-US" sz="2200" dirty="0"/>
              <a:t>integral types</a:t>
            </a:r>
          </a:p>
          <a:p>
            <a:pPr lvl="2"/>
            <a:r>
              <a:rPr lang="en-US" sz="2200" dirty="0"/>
              <a:t>floating-point types</a:t>
            </a:r>
          </a:p>
          <a:p>
            <a:pPr lvl="2"/>
            <a:r>
              <a:rPr lang="en-US" sz="2200" dirty="0"/>
              <a:t>decimal</a:t>
            </a:r>
          </a:p>
          <a:p>
            <a:pPr lvl="3"/>
            <a:endParaRPr lang="en-US" dirty="0"/>
          </a:p>
          <a:p>
            <a:pPr lvl="1"/>
            <a:r>
              <a:rPr lang="en-US" sz="2200" dirty="0"/>
              <a:t>bool</a:t>
            </a:r>
          </a:p>
          <a:p>
            <a:pPr lvl="1"/>
            <a:r>
              <a:rPr lang="en-US" sz="2200" dirty="0"/>
              <a:t>user defined structs.</a:t>
            </a:r>
          </a:p>
          <a:p>
            <a:pPr lvl="2"/>
            <a:endParaRPr lang="en-US" dirty="0"/>
          </a:p>
          <a:p>
            <a:pPr marL="541337" lvl="2" indent="0">
              <a:buFont typeface="Arial" pitchFamily="34" charset="0"/>
              <a:buNone/>
            </a:pPr>
            <a:endParaRPr lang="en-US" dirty="0"/>
          </a:p>
        </p:txBody>
      </p:sp>
    </p:spTree>
    <p:extLst>
      <p:ext uri="{BB962C8B-B14F-4D97-AF65-F5344CB8AC3E}">
        <p14:creationId xmlns:p14="http://schemas.microsoft.com/office/powerpoint/2010/main" val="40300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Value types</a:t>
            </a:r>
            <a:endParaRPr lang="nl-NL" dirty="0"/>
          </a:p>
        </p:txBody>
      </p:sp>
      <p:sp>
        <p:nvSpPr>
          <p:cNvPr id="3" name="Tijdelijke aanduiding voor inhoud 2"/>
          <p:cNvSpPr>
            <a:spLocks noGrp="1"/>
          </p:cNvSpPr>
          <p:nvPr>
            <p:ph idx="1"/>
          </p:nvPr>
        </p:nvSpPr>
        <p:spPr>
          <a:xfrm>
            <a:off x="617538" y="3372593"/>
            <a:ext cx="8163164" cy="1380197"/>
          </a:xfrm>
        </p:spPr>
        <p:txBody>
          <a:bodyPr>
            <a:normAutofit/>
          </a:bodyPr>
          <a:lstStyle/>
          <a:p>
            <a:r>
              <a:rPr lang="en-US" dirty="0"/>
              <a:t> value types directly contain values</a:t>
            </a:r>
          </a:p>
          <a:p>
            <a:r>
              <a:rPr lang="en-US" dirty="0"/>
              <a:t> assigning leads to creating a copy</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7" name="Picture 6"/>
          <p:cNvPicPr>
            <a:picLocks noChangeAspect="1"/>
          </p:cNvPicPr>
          <p:nvPr/>
        </p:nvPicPr>
        <p:blipFill>
          <a:blip r:embed="rId3"/>
          <a:stretch>
            <a:fillRect/>
          </a:stretch>
        </p:blipFill>
        <p:spPr>
          <a:xfrm>
            <a:off x="474902" y="1160814"/>
            <a:ext cx="8305800" cy="1828800"/>
          </a:xfrm>
          <a:prstGeom prst="rect">
            <a:avLst/>
          </a:prstGeom>
        </p:spPr>
      </p:pic>
    </p:spTree>
    <p:extLst>
      <p:ext uri="{BB962C8B-B14F-4D97-AF65-F5344CB8AC3E}">
        <p14:creationId xmlns:p14="http://schemas.microsoft.com/office/powerpoint/2010/main" val="26587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D9C7D2D-D919-414D-A25B-FE0084DA33E3}" type="datetime4">
              <a:rPr lang="en-US" smtClean="0"/>
              <a:t>February 26, 2018</a:t>
            </a:fld>
            <a:endParaRPr lang="nl-NL" dirty="0"/>
          </a:p>
        </p:txBody>
      </p:sp>
    </p:spTree>
    <p:extLst>
      <p:ext uri="{BB962C8B-B14F-4D97-AF65-F5344CB8AC3E}">
        <p14:creationId xmlns:p14="http://schemas.microsoft.com/office/powerpoint/2010/main" val="1685873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Reference Types</a:t>
            </a:r>
            <a:endParaRPr lang="nl-NL"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
        <p:nvSpPr>
          <p:cNvPr id="9" name="Tijdelijke aanduiding voor inhoud 2">
            <a:extLst>
              <a:ext uri="{FF2B5EF4-FFF2-40B4-BE49-F238E27FC236}">
                <a16:creationId xmlns:a16="http://schemas.microsoft.com/office/drawing/2014/main" xmlns="" id="{07F81D76-13F9-4EBB-B025-46E3EA65F4AF}"/>
              </a:ext>
            </a:extLst>
          </p:cNvPr>
          <p:cNvSpPr txBox="1">
            <a:spLocks/>
          </p:cNvSpPr>
          <p:nvPr/>
        </p:nvSpPr>
        <p:spPr>
          <a:xfrm>
            <a:off x="617538" y="1409495"/>
            <a:ext cx="8163164" cy="4530827"/>
          </a:xfrm>
          <a:prstGeom prst="rect">
            <a:avLst/>
          </a:prstGeom>
        </p:spPr>
        <p:txBody>
          <a:bodyPr vert="horz" lIns="91440" tIns="45720" rIns="91440" bIns="45720" rtlCol="0">
            <a:normAutofit/>
          </a:bodyPr>
          <a:lstStyle>
            <a:lvl1pPr marL="263525" indent="-263525" algn="l" defTabSz="914400" rtl="0" eaLnBrk="1" latinLnBrk="0" hangingPunct="1">
              <a:spcBef>
                <a:spcPts val="0"/>
              </a:spcBef>
              <a:buClr>
                <a:schemeClr val="tx2"/>
              </a:buClr>
              <a:buSzPct val="135000"/>
              <a:buFont typeface="Arial" pitchFamily="34" charset="0"/>
              <a:buChar char="•"/>
              <a:defRPr sz="2200" kern="1200">
                <a:solidFill>
                  <a:schemeClr val="tx1"/>
                </a:solidFill>
                <a:latin typeface="Arial" pitchFamily="34" charset="0"/>
                <a:ea typeface="+mn-ea"/>
                <a:cs typeface="Arial" pitchFamily="34" charset="0"/>
              </a:defRPr>
            </a:lvl1pPr>
            <a:lvl2pPr marL="541338" indent="-276225" algn="l" defTabSz="914400" rtl="0" eaLnBrk="1" latinLnBrk="0" hangingPunct="1">
              <a:spcBef>
                <a:spcPts val="0"/>
              </a:spcBef>
              <a:buFont typeface="Arial" pitchFamily="34" charset="0"/>
              <a:buChar char="–"/>
              <a:defRPr sz="2000" kern="1200">
                <a:solidFill>
                  <a:schemeClr val="tx1"/>
                </a:solidFill>
                <a:latin typeface="Arial" pitchFamily="34" charset="0"/>
                <a:ea typeface="+mn-ea"/>
                <a:cs typeface="Arial" pitchFamily="34" charset="0"/>
              </a:defRPr>
            </a:lvl2pPr>
            <a:lvl3pPr marL="717550" indent="-176213" algn="l" defTabSz="914400" rtl="0" eaLnBrk="1" latinLnBrk="0" hangingPunct="1">
              <a:spcBef>
                <a:spcPts val="0"/>
              </a:spcBef>
              <a:buClr>
                <a:schemeClr val="tx2"/>
              </a:buClr>
              <a:buFont typeface="Arial" pitchFamily="34" charset="0"/>
              <a:buChar char="•"/>
              <a:defRPr sz="1800" kern="1200">
                <a:solidFill>
                  <a:schemeClr val="tx1"/>
                </a:solidFill>
                <a:latin typeface="Arial" pitchFamily="34" charset="0"/>
                <a:ea typeface="+mn-ea"/>
                <a:cs typeface="Arial" pitchFamily="34" charset="0"/>
              </a:defRPr>
            </a:lvl3pPr>
            <a:lvl4pPr marL="895350" indent="-177800" algn="l" defTabSz="914400" rtl="0" eaLnBrk="1" latinLnBrk="0" hangingPunct="1">
              <a:spcBef>
                <a:spcPts val="0"/>
              </a:spcBef>
              <a:buSzPct val="90000"/>
              <a:buFont typeface="Arial" pitchFamily="34" charset="0"/>
              <a:buChar char="–"/>
              <a:defRPr sz="1600" kern="1200">
                <a:solidFill>
                  <a:schemeClr val="tx1"/>
                </a:solidFill>
                <a:latin typeface="Arial" pitchFamily="34" charset="0"/>
                <a:ea typeface="+mn-ea"/>
                <a:cs typeface="Arial" pitchFamily="34" charset="0"/>
              </a:defRPr>
            </a:lvl4pPr>
            <a:lvl5pPr marL="1071563" indent="-176213" algn="l" defTabSz="914400" rtl="0" eaLnBrk="1" latinLnBrk="0" hangingPunct="1">
              <a:spcBef>
                <a:spcPts val="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following keywords are used to declare reference types:</a:t>
            </a:r>
          </a:p>
          <a:p>
            <a:pPr lvl="1"/>
            <a:r>
              <a:rPr lang="en-US" sz="2200" dirty="0"/>
              <a:t>class</a:t>
            </a:r>
          </a:p>
          <a:p>
            <a:pPr lvl="1"/>
            <a:r>
              <a:rPr lang="en-US" sz="2200" dirty="0"/>
              <a:t>interface</a:t>
            </a:r>
          </a:p>
          <a:p>
            <a:pPr lvl="1"/>
            <a:r>
              <a:rPr lang="en-US" sz="2200" dirty="0"/>
              <a:t>delegate</a:t>
            </a:r>
            <a:endParaRPr lang="en-US" dirty="0"/>
          </a:p>
          <a:p>
            <a:pPr lvl="2"/>
            <a:endParaRPr lang="en-US" dirty="0"/>
          </a:p>
          <a:p>
            <a:r>
              <a:rPr lang="en-US" dirty="0"/>
              <a:t>C# also provides the following built-in reference types:</a:t>
            </a:r>
          </a:p>
          <a:p>
            <a:pPr lvl="1"/>
            <a:r>
              <a:rPr lang="en-US" sz="2200" dirty="0"/>
              <a:t>dynamic</a:t>
            </a:r>
            <a:endParaRPr lang="en-US" dirty="0"/>
          </a:p>
          <a:p>
            <a:pPr lvl="1"/>
            <a:r>
              <a:rPr lang="en-US" sz="2200" dirty="0"/>
              <a:t>object</a:t>
            </a:r>
          </a:p>
          <a:p>
            <a:pPr lvl="1"/>
            <a:r>
              <a:rPr lang="en-US" sz="2200" dirty="0"/>
              <a:t>string</a:t>
            </a:r>
          </a:p>
          <a:p>
            <a:pPr lvl="2"/>
            <a:endParaRPr lang="en-US" dirty="0"/>
          </a:p>
          <a:p>
            <a:pPr marL="541337" lvl="2" indent="0">
              <a:buFont typeface="Arial" pitchFamily="34" charset="0"/>
              <a:buNone/>
            </a:pPr>
            <a:endParaRPr lang="en-US" dirty="0"/>
          </a:p>
        </p:txBody>
      </p:sp>
    </p:spTree>
    <p:extLst>
      <p:ext uri="{BB962C8B-B14F-4D97-AF65-F5344CB8AC3E}">
        <p14:creationId xmlns:p14="http://schemas.microsoft.com/office/powerpoint/2010/main" val="167172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Reference types</a:t>
            </a:r>
            <a:endParaRPr lang="nl-NL" dirty="0"/>
          </a:p>
        </p:txBody>
      </p:sp>
      <p:pic>
        <p:nvPicPr>
          <p:cNvPr id="5" name="Content Placeholder 4"/>
          <p:cNvPicPr>
            <a:picLocks noGrp="1" noChangeAspect="1"/>
          </p:cNvPicPr>
          <p:nvPr>
            <p:ph idx="1"/>
          </p:nvPr>
        </p:nvPicPr>
        <p:blipFill>
          <a:blip r:embed="rId3"/>
          <a:stretch>
            <a:fillRect/>
          </a:stretch>
        </p:blipFill>
        <p:spPr>
          <a:xfrm>
            <a:off x="617538" y="1295518"/>
            <a:ext cx="3857625" cy="3429000"/>
          </a:xfrm>
          <a:prstGeom prst="rect">
            <a:avLst/>
          </a:prstGeom>
        </p:spPr>
      </p:pic>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9" name="Picture 8"/>
          <p:cNvPicPr>
            <a:picLocks noChangeAspect="1"/>
          </p:cNvPicPr>
          <p:nvPr/>
        </p:nvPicPr>
        <p:blipFill>
          <a:blip r:embed="rId4"/>
          <a:stretch>
            <a:fillRect/>
          </a:stretch>
        </p:blipFill>
        <p:spPr>
          <a:xfrm>
            <a:off x="4665782" y="1281231"/>
            <a:ext cx="3924300" cy="3457575"/>
          </a:xfrm>
          <a:prstGeom prst="rect">
            <a:avLst/>
          </a:prstGeom>
        </p:spPr>
      </p:pic>
    </p:spTree>
    <p:extLst>
      <p:ext uri="{BB962C8B-B14F-4D97-AF65-F5344CB8AC3E}">
        <p14:creationId xmlns:p14="http://schemas.microsoft.com/office/powerpoint/2010/main" val="1703719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Reference types</a:t>
            </a:r>
            <a:endParaRPr lang="nl-NL"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7" name="Picture 6"/>
          <p:cNvPicPr>
            <a:picLocks noChangeAspect="1"/>
          </p:cNvPicPr>
          <p:nvPr/>
        </p:nvPicPr>
        <p:blipFill>
          <a:blip r:embed="rId3"/>
          <a:stretch>
            <a:fillRect/>
          </a:stretch>
        </p:blipFill>
        <p:spPr>
          <a:xfrm>
            <a:off x="850010" y="1295518"/>
            <a:ext cx="7239000" cy="2247900"/>
          </a:xfrm>
          <a:prstGeom prst="rect">
            <a:avLst/>
          </a:prstGeom>
        </p:spPr>
      </p:pic>
      <p:pic>
        <p:nvPicPr>
          <p:cNvPr id="8" name="Picture 7"/>
          <p:cNvPicPr>
            <a:picLocks noChangeAspect="1"/>
          </p:cNvPicPr>
          <p:nvPr/>
        </p:nvPicPr>
        <p:blipFill>
          <a:blip r:embed="rId4"/>
          <a:stretch>
            <a:fillRect/>
          </a:stretch>
        </p:blipFill>
        <p:spPr>
          <a:xfrm>
            <a:off x="0" y="3732587"/>
            <a:ext cx="9144000" cy="2132358"/>
          </a:xfrm>
          <a:prstGeom prst="rect">
            <a:avLst/>
          </a:prstGeom>
        </p:spPr>
      </p:pic>
    </p:spTree>
    <p:extLst>
      <p:ext uri="{BB962C8B-B14F-4D97-AF65-F5344CB8AC3E}">
        <p14:creationId xmlns:p14="http://schemas.microsoft.com/office/powerpoint/2010/main" val="8973552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Reference Types</a:t>
            </a:r>
            <a:endParaRPr lang="nl-NL" dirty="0"/>
          </a:p>
        </p:txBody>
      </p:sp>
      <p:sp>
        <p:nvSpPr>
          <p:cNvPr id="3" name="Tijdelijke aanduiding voor inhoud 2"/>
          <p:cNvSpPr>
            <a:spLocks noGrp="1"/>
          </p:cNvSpPr>
          <p:nvPr>
            <p:ph idx="1"/>
          </p:nvPr>
        </p:nvSpPr>
        <p:spPr/>
        <p:txBody>
          <a:bodyPr>
            <a:normAutofit/>
          </a:bodyPr>
          <a:lstStyle/>
          <a:p>
            <a:r>
              <a:rPr lang="en-US" dirty="0"/>
              <a:t> variables of reference types store references to their data (objects)</a:t>
            </a:r>
          </a:p>
          <a:p>
            <a:endParaRPr lang="en-US" dirty="0"/>
          </a:p>
          <a:p>
            <a:r>
              <a:rPr lang="en-US" dirty="0"/>
              <a:t> two variables can reference the same object</a:t>
            </a:r>
          </a:p>
          <a:p>
            <a:endParaRPr lang="en-US" dirty="0"/>
          </a:p>
          <a:p>
            <a:r>
              <a:rPr lang="en-US" dirty="0"/>
              <a:t> operations on one variable can affect the object referenced by the other variable</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333751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lnSpcReduction="10000"/>
          </a:bodyPr>
          <a:lstStyle/>
          <a:p>
            <a:r>
              <a:rPr lang="en-US" dirty="0"/>
              <a:t>Access modifiers again</a:t>
            </a:r>
          </a:p>
          <a:p>
            <a:pPr lvl="1"/>
            <a:r>
              <a:rPr lang="en-US" dirty="0"/>
              <a:t>protected breaks encapsulation?</a:t>
            </a:r>
          </a:p>
          <a:p>
            <a:pPr lvl="2"/>
            <a:endParaRPr lang="en-US" dirty="0"/>
          </a:p>
          <a:p>
            <a:r>
              <a:rPr lang="en-US" dirty="0"/>
              <a:t>Constructors</a:t>
            </a:r>
          </a:p>
          <a:p>
            <a:pPr lvl="1"/>
            <a:r>
              <a:rPr lang="en-US" dirty="0"/>
              <a:t> hierarchy in inheritance</a:t>
            </a:r>
          </a:p>
          <a:p>
            <a:pPr lvl="1"/>
            <a:r>
              <a:rPr lang="en-US" dirty="0"/>
              <a:t> base keyword</a:t>
            </a:r>
          </a:p>
          <a:p>
            <a:pPr lvl="2"/>
            <a:endParaRPr lang="en-US" dirty="0"/>
          </a:p>
          <a:p>
            <a:r>
              <a:rPr lang="en-US" dirty="0" err="1"/>
              <a:t>Upcasting</a:t>
            </a:r>
            <a:r>
              <a:rPr lang="en-US" dirty="0"/>
              <a:t> &amp; </a:t>
            </a:r>
            <a:r>
              <a:rPr lang="en-US" dirty="0" err="1"/>
              <a:t>Downcasting</a:t>
            </a:r>
            <a:endParaRPr lang="en-US" dirty="0"/>
          </a:p>
          <a:p>
            <a:pPr lvl="1"/>
            <a:r>
              <a:rPr lang="en-US" dirty="0"/>
              <a:t> where does the name come from</a:t>
            </a:r>
          </a:p>
          <a:p>
            <a:pPr lvl="1"/>
            <a:r>
              <a:rPr lang="en-US" dirty="0"/>
              <a:t> “is” keyword</a:t>
            </a:r>
          </a:p>
          <a:p>
            <a:pPr lvl="1"/>
            <a:r>
              <a:rPr lang="en-US" dirty="0"/>
              <a:t> “as” keyword</a:t>
            </a:r>
          </a:p>
          <a:p>
            <a:pPr lvl="2"/>
            <a:endParaRPr lang="en-US" dirty="0"/>
          </a:p>
          <a:p>
            <a:r>
              <a:rPr lang="en-US" dirty="0"/>
              <a:t>Boxing &amp; Unboxing</a:t>
            </a:r>
          </a:p>
          <a:p>
            <a:pPr lvl="1"/>
            <a:r>
              <a:rPr lang="en-US" dirty="0"/>
              <a:t> value &amp; reference types</a:t>
            </a:r>
          </a:p>
          <a:p>
            <a:pPr lvl="1"/>
            <a:r>
              <a:rPr lang="en-US" dirty="0"/>
              <a:t> definition</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343404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Boxing</a:t>
            </a:r>
            <a:endParaRPr lang="nl-NL" dirty="0"/>
          </a:p>
        </p:txBody>
      </p:sp>
      <p:sp>
        <p:nvSpPr>
          <p:cNvPr id="3" name="Tijdelijke aanduiding voor inhoud 2"/>
          <p:cNvSpPr>
            <a:spLocks noGrp="1"/>
          </p:cNvSpPr>
          <p:nvPr>
            <p:ph idx="1"/>
          </p:nvPr>
        </p:nvSpPr>
        <p:spPr/>
        <p:txBody>
          <a:bodyPr>
            <a:normAutofit/>
          </a:bodyPr>
          <a:lstStyle/>
          <a:p>
            <a:r>
              <a:rPr lang="en-US" dirty="0"/>
              <a:t> converting a value type to a reference type</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stretch>
            <a:fillRect/>
          </a:stretch>
        </p:blipFill>
        <p:spPr>
          <a:xfrm>
            <a:off x="617538" y="2034082"/>
            <a:ext cx="16225183" cy="1065378"/>
          </a:xfrm>
          <a:prstGeom prst="rect">
            <a:avLst/>
          </a:prstGeom>
        </p:spPr>
      </p:pic>
    </p:spTree>
    <p:extLst>
      <p:ext uri="{BB962C8B-B14F-4D97-AF65-F5344CB8AC3E}">
        <p14:creationId xmlns:p14="http://schemas.microsoft.com/office/powerpoint/2010/main" val="19694065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UNBoxing</a:t>
            </a:r>
            <a:endParaRPr lang="nl-NL" dirty="0"/>
          </a:p>
        </p:txBody>
      </p:sp>
      <p:sp>
        <p:nvSpPr>
          <p:cNvPr id="3" name="Tijdelijke aanduiding voor inhoud 2"/>
          <p:cNvSpPr>
            <a:spLocks noGrp="1"/>
          </p:cNvSpPr>
          <p:nvPr>
            <p:ph idx="1"/>
          </p:nvPr>
        </p:nvSpPr>
        <p:spPr/>
        <p:txBody>
          <a:bodyPr>
            <a:normAutofit/>
          </a:bodyPr>
          <a:lstStyle/>
          <a:p>
            <a:r>
              <a:rPr lang="en-US" dirty="0"/>
              <a:t> converting a reference type to a value type</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stretch>
            <a:fillRect/>
          </a:stretch>
        </p:blipFill>
        <p:spPr>
          <a:xfrm>
            <a:off x="617538" y="2034082"/>
            <a:ext cx="15592854" cy="1023858"/>
          </a:xfrm>
          <a:prstGeom prst="rect">
            <a:avLst/>
          </a:prstGeom>
        </p:spPr>
      </p:pic>
      <p:pic>
        <p:nvPicPr>
          <p:cNvPr id="7" name="Picture 6"/>
          <p:cNvPicPr>
            <a:picLocks noChangeAspect="1"/>
          </p:cNvPicPr>
          <p:nvPr/>
        </p:nvPicPr>
        <p:blipFill>
          <a:blip r:embed="rId4"/>
          <a:stretch>
            <a:fillRect/>
          </a:stretch>
        </p:blipFill>
        <p:spPr>
          <a:xfrm>
            <a:off x="617538" y="3057940"/>
            <a:ext cx="15626417" cy="822443"/>
          </a:xfrm>
          <a:prstGeom prst="rect">
            <a:avLst/>
          </a:prstGeom>
        </p:spPr>
      </p:pic>
    </p:spTree>
    <p:extLst>
      <p:ext uri="{BB962C8B-B14F-4D97-AF65-F5344CB8AC3E}">
        <p14:creationId xmlns:p14="http://schemas.microsoft.com/office/powerpoint/2010/main" val="1520429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lnSpcReduction="10000"/>
          </a:bodyPr>
          <a:lstStyle/>
          <a:p>
            <a:r>
              <a:rPr lang="en-US" dirty="0"/>
              <a:t>Access modifiers again</a:t>
            </a:r>
          </a:p>
          <a:p>
            <a:pPr lvl="1"/>
            <a:r>
              <a:rPr lang="en-US" dirty="0"/>
              <a:t>protected breaks encapsulation?</a:t>
            </a:r>
          </a:p>
          <a:p>
            <a:pPr lvl="2"/>
            <a:endParaRPr lang="en-US" dirty="0"/>
          </a:p>
          <a:p>
            <a:r>
              <a:rPr lang="en-US" dirty="0"/>
              <a:t>Constructors</a:t>
            </a:r>
          </a:p>
          <a:p>
            <a:pPr lvl="1"/>
            <a:r>
              <a:rPr lang="en-US" dirty="0"/>
              <a:t> hierarchy in inheritance</a:t>
            </a:r>
          </a:p>
          <a:p>
            <a:pPr lvl="1"/>
            <a:r>
              <a:rPr lang="en-US" dirty="0"/>
              <a:t> base keyword</a:t>
            </a:r>
          </a:p>
          <a:p>
            <a:pPr lvl="2"/>
            <a:endParaRPr lang="en-US" dirty="0"/>
          </a:p>
          <a:p>
            <a:r>
              <a:rPr lang="en-US" dirty="0" err="1"/>
              <a:t>Upcasting</a:t>
            </a:r>
            <a:r>
              <a:rPr lang="en-US" dirty="0"/>
              <a:t> &amp; </a:t>
            </a:r>
            <a:r>
              <a:rPr lang="en-US" dirty="0" err="1"/>
              <a:t>Downcasting</a:t>
            </a:r>
            <a:endParaRPr lang="en-US" dirty="0"/>
          </a:p>
          <a:p>
            <a:pPr lvl="1"/>
            <a:r>
              <a:rPr lang="en-US" dirty="0"/>
              <a:t> where does the name come from</a:t>
            </a:r>
          </a:p>
          <a:p>
            <a:pPr lvl="1"/>
            <a:r>
              <a:rPr lang="en-US" dirty="0"/>
              <a:t> “is” keyword</a:t>
            </a:r>
          </a:p>
          <a:p>
            <a:pPr lvl="1"/>
            <a:r>
              <a:rPr lang="en-US" dirty="0"/>
              <a:t> “as” keyword</a:t>
            </a:r>
          </a:p>
          <a:p>
            <a:pPr lvl="2"/>
            <a:endParaRPr lang="en-US" dirty="0"/>
          </a:p>
          <a:p>
            <a:r>
              <a:rPr lang="en-US" dirty="0"/>
              <a:t>Boxing &amp; Unboxing</a:t>
            </a:r>
          </a:p>
          <a:p>
            <a:pPr lvl="1"/>
            <a:r>
              <a:rPr lang="en-US" dirty="0"/>
              <a:t> value &amp; reference types</a:t>
            </a:r>
          </a:p>
          <a:p>
            <a:pPr lvl="1"/>
            <a:r>
              <a:rPr lang="en-US" dirty="0"/>
              <a:t> definition</a:t>
            </a:r>
          </a:p>
          <a:p>
            <a:pPr lvl="1"/>
            <a:r>
              <a:rPr lang="en-US" dirty="0"/>
              <a:t> why?</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3891388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Boxing &amp; Unboxing</a:t>
            </a:r>
            <a:endParaRPr lang="nl-NL" dirty="0"/>
          </a:p>
        </p:txBody>
      </p:sp>
      <p:sp>
        <p:nvSpPr>
          <p:cNvPr id="3" name="Tijdelijke aanduiding voor inhoud 2"/>
          <p:cNvSpPr>
            <a:spLocks noGrp="1"/>
          </p:cNvSpPr>
          <p:nvPr>
            <p:ph idx="1"/>
          </p:nvPr>
        </p:nvSpPr>
        <p:spPr/>
        <p:txBody>
          <a:bodyPr>
            <a:normAutofit/>
          </a:bodyPr>
          <a:lstStyle/>
          <a:p>
            <a:r>
              <a:rPr lang="en-US" dirty="0"/>
              <a:t>Boxing</a:t>
            </a:r>
          </a:p>
          <a:p>
            <a:pPr lvl="1"/>
            <a:r>
              <a:rPr lang="en-US" dirty="0"/>
              <a:t> store value types in the garbage-collected heap</a:t>
            </a:r>
          </a:p>
          <a:p>
            <a:pPr lvl="1"/>
            <a:r>
              <a:rPr lang="en-US" dirty="0"/>
              <a:t> to have unique representations of data</a:t>
            </a:r>
          </a:p>
          <a:p>
            <a:pPr lvl="1"/>
            <a:r>
              <a:rPr lang="en-US" dirty="0"/>
              <a:t> achieves polymorphism</a:t>
            </a:r>
          </a:p>
          <a:p>
            <a:pPr lvl="2"/>
            <a:endParaRPr lang="en-US" dirty="0"/>
          </a:p>
          <a:p>
            <a:r>
              <a:rPr lang="en-US" dirty="0"/>
              <a:t>Unboxing</a:t>
            </a:r>
          </a:p>
          <a:p>
            <a:pPr lvl="1"/>
            <a:r>
              <a:rPr lang="en-US" dirty="0"/>
              <a:t> native types performance</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04693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Inheritance</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a:t>Access modifiers again</a:t>
            </a:r>
          </a:p>
          <a:p>
            <a:pPr lvl="1"/>
            <a:r>
              <a:rPr lang="en-US" dirty="0"/>
              <a:t>protected breaks encapsulation?</a:t>
            </a:r>
          </a:p>
          <a:p>
            <a:pPr lvl="2"/>
            <a:endParaRPr lang="en-US" dirty="0"/>
          </a:p>
          <a:p>
            <a:r>
              <a:rPr lang="en-US" dirty="0"/>
              <a:t>Constructors</a:t>
            </a:r>
          </a:p>
          <a:p>
            <a:pPr lvl="1"/>
            <a:r>
              <a:rPr lang="en-US" dirty="0"/>
              <a:t> hierarchy in inheritance</a:t>
            </a:r>
          </a:p>
          <a:p>
            <a:pPr lvl="1"/>
            <a:r>
              <a:rPr lang="en-US" dirty="0"/>
              <a:t> base keyword</a:t>
            </a:r>
          </a:p>
          <a:p>
            <a:pPr lvl="2"/>
            <a:endParaRPr lang="en-US" dirty="0"/>
          </a:p>
          <a:p>
            <a:r>
              <a:rPr lang="en-US" dirty="0" err="1"/>
              <a:t>Upcasting</a:t>
            </a:r>
            <a:r>
              <a:rPr lang="en-US" dirty="0"/>
              <a:t> &amp; </a:t>
            </a:r>
            <a:r>
              <a:rPr lang="en-US" dirty="0" err="1"/>
              <a:t>Downcasting</a:t>
            </a:r>
            <a:endParaRPr lang="en-US" dirty="0"/>
          </a:p>
          <a:p>
            <a:pPr lvl="1"/>
            <a:r>
              <a:rPr lang="en-US" dirty="0"/>
              <a:t> where does the name come from</a:t>
            </a:r>
          </a:p>
          <a:p>
            <a:pPr lvl="1"/>
            <a:r>
              <a:rPr lang="en-US" dirty="0"/>
              <a:t> “is” keyword</a:t>
            </a:r>
          </a:p>
          <a:p>
            <a:pPr lvl="1"/>
            <a:r>
              <a:rPr lang="en-US" dirty="0"/>
              <a:t> “as” keyword</a:t>
            </a:r>
          </a:p>
          <a:p>
            <a:pPr lvl="2"/>
            <a:endParaRPr lang="en-US" dirty="0"/>
          </a:p>
          <a:p>
            <a:r>
              <a:rPr lang="en-US" dirty="0"/>
              <a:t>Boxing &amp; Unboxing</a:t>
            </a:r>
          </a:p>
          <a:p>
            <a:pPr lvl="1"/>
            <a:r>
              <a:rPr lang="en-US" dirty="0"/>
              <a:t> value &amp; reference types</a:t>
            </a:r>
          </a:p>
          <a:p>
            <a:pPr lvl="1"/>
            <a:r>
              <a:rPr lang="en-US" dirty="0"/>
              <a:t> definition</a:t>
            </a:r>
          </a:p>
          <a:p>
            <a:pPr lvl="1"/>
            <a:r>
              <a:rPr lang="en-US" dirty="0"/>
              <a:t> why?</a:t>
            </a:r>
          </a:p>
          <a:p>
            <a:pPr lvl="1"/>
            <a:r>
              <a:rPr lang="en-US" dirty="0"/>
              <a:t> generic lists vs </a:t>
            </a:r>
            <a:r>
              <a:rPr lang="en-US" dirty="0" err="1"/>
              <a:t>ArrayList</a:t>
            </a:r>
            <a:endParaRPr lang="en-US" dirty="0"/>
          </a:p>
          <a:p>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44299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1"/>
            <a:endParaRPr lang="en-US" dirty="0"/>
          </a:p>
          <a:p>
            <a:pPr lvl="1"/>
            <a:r>
              <a:rPr lang="en-US" dirty="0"/>
              <a:t>Fields </a:t>
            </a:r>
          </a:p>
          <a:p>
            <a:pPr lvl="1"/>
            <a:r>
              <a:rPr lang="en-US" dirty="0"/>
              <a:t>Constants</a:t>
            </a:r>
          </a:p>
          <a:p>
            <a:pPr lvl="1"/>
            <a:r>
              <a:rPr lang="en-US" dirty="0"/>
              <a:t>Properties</a:t>
            </a:r>
          </a:p>
          <a:p>
            <a:pPr lvl="2"/>
            <a:endParaRPr lang="en-US" dirty="0"/>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4DE4AC2-9020-45B8-B420-685DD53B661D}" type="datetime4">
              <a:rPr lang="en-US" smtClean="0"/>
              <a:t>February 26, 2018</a:t>
            </a:fld>
            <a:endParaRPr lang="nl-NL" dirty="0"/>
          </a:p>
        </p:txBody>
      </p:sp>
    </p:spTree>
    <p:extLst>
      <p:ext uri="{BB962C8B-B14F-4D97-AF65-F5344CB8AC3E}">
        <p14:creationId xmlns:p14="http://schemas.microsoft.com/office/powerpoint/2010/main" val="42949247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Generic lists vs </a:t>
            </a:r>
            <a:r>
              <a:rPr lang="en-US" dirty="0" err="1"/>
              <a:t>arraylist</a:t>
            </a:r>
            <a:endParaRPr lang="nl-NL" dirty="0"/>
          </a:p>
        </p:txBody>
      </p:sp>
      <p:sp>
        <p:nvSpPr>
          <p:cNvPr id="3" name="Tijdelijke aanduiding voor inhoud 2"/>
          <p:cNvSpPr>
            <a:spLocks noGrp="1"/>
          </p:cNvSpPr>
          <p:nvPr>
            <p:ph idx="1"/>
          </p:nvPr>
        </p:nvSpPr>
        <p:spPr/>
        <p:txBody>
          <a:bodyPr>
            <a:normAutofit/>
          </a:bodyPr>
          <a:lstStyle/>
          <a:p>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5" name="Picture 4"/>
          <p:cNvPicPr>
            <a:picLocks noChangeAspect="1"/>
          </p:cNvPicPr>
          <p:nvPr/>
        </p:nvPicPr>
        <p:blipFill>
          <a:blip r:embed="rId3"/>
          <a:stretch>
            <a:fillRect/>
          </a:stretch>
        </p:blipFill>
        <p:spPr>
          <a:xfrm>
            <a:off x="617538" y="1086698"/>
            <a:ext cx="6717285" cy="1733493"/>
          </a:xfrm>
          <a:prstGeom prst="rect">
            <a:avLst/>
          </a:prstGeom>
        </p:spPr>
      </p:pic>
      <p:pic>
        <p:nvPicPr>
          <p:cNvPr id="7" name="Picture 6"/>
          <p:cNvPicPr>
            <a:picLocks noChangeAspect="1"/>
          </p:cNvPicPr>
          <p:nvPr/>
        </p:nvPicPr>
        <p:blipFill>
          <a:blip r:embed="rId4"/>
          <a:stretch>
            <a:fillRect/>
          </a:stretch>
        </p:blipFill>
        <p:spPr>
          <a:xfrm>
            <a:off x="617538" y="2934168"/>
            <a:ext cx="6717285" cy="2702908"/>
          </a:xfrm>
          <a:prstGeom prst="rect">
            <a:avLst/>
          </a:prstGeom>
        </p:spPr>
      </p:pic>
    </p:spTree>
    <p:extLst>
      <p:ext uri="{BB962C8B-B14F-4D97-AF65-F5344CB8AC3E}">
        <p14:creationId xmlns:p14="http://schemas.microsoft.com/office/powerpoint/2010/main" val="217246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Polymorphism</a:t>
            </a:r>
            <a:endParaRPr lang="nl-NL" dirty="0"/>
          </a:p>
        </p:txBody>
      </p:sp>
      <p:sp>
        <p:nvSpPr>
          <p:cNvPr id="3" name="Tijdelijke aanduiding voor inhoud 2"/>
          <p:cNvSpPr>
            <a:spLocks noGrp="1"/>
          </p:cNvSpPr>
          <p:nvPr>
            <p:ph idx="1"/>
          </p:nvPr>
        </p:nvSpPr>
        <p:spPr/>
        <p:txBody>
          <a:bodyPr>
            <a:normAutofit/>
          </a:bodyPr>
          <a:lstStyle/>
          <a:p>
            <a:r>
              <a:rPr lang="en-US" dirty="0"/>
              <a:t>What?</a:t>
            </a:r>
          </a:p>
          <a:p>
            <a:pPr lvl="1"/>
            <a:r>
              <a:rPr lang="en-US" dirty="0"/>
              <a:t> the ability to change behavior at runtime</a:t>
            </a:r>
          </a:p>
          <a:p>
            <a:pPr lvl="2"/>
            <a:endParaRPr lang="en-US" dirty="0"/>
          </a:p>
          <a:p>
            <a:r>
              <a:rPr lang="en-US" dirty="0"/>
              <a:t>How?</a:t>
            </a:r>
          </a:p>
          <a:p>
            <a:pPr lvl="1"/>
            <a:r>
              <a:rPr lang="en-US" dirty="0"/>
              <a:t> inheritance</a:t>
            </a:r>
          </a:p>
          <a:p>
            <a:pPr lvl="1"/>
            <a:r>
              <a:rPr lang="en-US" dirty="0"/>
              <a:t> overriding</a:t>
            </a:r>
          </a:p>
          <a:p>
            <a:pPr lvl="1"/>
            <a:r>
              <a:rPr lang="en-US" dirty="0"/>
              <a:t> casting</a:t>
            </a:r>
          </a:p>
          <a:p>
            <a:pPr lvl="1"/>
            <a:r>
              <a:rPr lang="en-US" dirty="0"/>
              <a:t> interfaces</a:t>
            </a:r>
          </a:p>
          <a:p>
            <a:pPr lvl="2"/>
            <a:endParaRPr lang="en-US" dirty="0"/>
          </a:p>
          <a:p>
            <a:r>
              <a:rPr lang="en-US" dirty="0"/>
              <a:t>Why?</a:t>
            </a:r>
          </a:p>
          <a:p>
            <a:pPr lvl="1"/>
            <a:r>
              <a:rPr lang="en-US" dirty="0"/>
              <a:t> simpler code</a:t>
            </a:r>
          </a:p>
          <a:p>
            <a:pPr lvl="1"/>
            <a:r>
              <a:rPr lang="en-US" dirty="0"/>
              <a:t> reduced complexity</a:t>
            </a:r>
          </a:p>
          <a:p>
            <a:pPr lvl="1"/>
            <a:r>
              <a:rPr lang="en-US" dirty="0"/>
              <a:t> less code</a:t>
            </a:r>
          </a:p>
          <a:p>
            <a:pPr marL="541337" lvl="2" indent="0">
              <a:buNone/>
            </a:pPr>
            <a:endParaRPr lang="en-US" dirty="0"/>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4119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Polymorphism</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a:t>Abstract classes</a:t>
            </a:r>
          </a:p>
          <a:p>
            <a:pPr lvl="1"/>
            <a:r>
              <a:rPr lang="en-US" dirty="0"/>
              <a:t> what?</a:t>
            </a:r>
          </a:p>
          <a:p>
            <a:pPr lvl="2"/>
            <a:r>
              <a:rPr lang="en-US" dirty="0"/>
              <a:t> classes that can be derived from, but cannot be instantiated</a:t>
            </a:r>
          </a:p>
          <a:p>
            <a:pPr lvl="2"/>
            <a:r>
              <a:rPr lang="en-US" dirty="0"/>
              <a:t> may contain missing implementation</a:t>
            </a:r>
          </a:p>
          <a:p>
            <a:pPr lvl="1"/>
            <a:r>
              <a:rPr lang="en-US" dirty="0"/>
              <a:t> when?</a:t>
            </a:r>
          </a:p>
          <a:p>
            <a:pPr lvl="1"/>
            <a:r>
              <a:rPr lang="en-US" dirty="0"/>
              <a:t> why?</a:t>
            </a:r>
          </a:p>
          <a:p>
            <a:pPr lvl="2"/>
            <a:r>
              <a:rPr lang="en-US" dirty="0"/>
              <a:t> less code</a:t>
            </a:r>
          </a:p>
          <a:p>
            <a:pPr lvl="2"/>
            <a:r>
              <a:rPr lang="en-US" dirty="0"/>
              <a:t> better control</a:t>
            </a:r>
          </a:p>
          <a:p>
            <a:pPr lvl="1"/>
            <a:r>
              <a:rPr lang="en-US" dirty="0"/>
              <a:t> abstract &amp; override keywords</a:t>
            </a:r>
          </a:p>
          <a:p>
            <a:endParaRPr lang="en-US" dirty="0"/>
          </a:p>
          <a:p>
            <a:r>
              <a:rPr lang="en-US" dirty="0"/>
              <a:t>Inheritance &amp; overriding</a:t>
            </a:r>
          </a:p>
          <a:p>
            <a:pPr lvl="1"/>
            <a:r>
              <a:rPr lang="en-US" dirty="0"/>
              <a:t> virtual &amp; override &amp; new keywords</a:t>
            </a:r>
          </a:p>
          <a:p>
            <a:pPr lvl="1"/>
            <a:r>
              <a:rPr lang="en-US" dirty="0"/>
              <a:t> avoiding if / else /switch with polymorphism</a:t>
            </a:r>
          </a:p>
          <a:p>
            <a:pPr lvl="2"/>
            <a:endParaRPr lang="en-US" dirty="0"/>
          </a:p>
          <a:p>
            <a:r>
              <a:rPr lang="en-US" dirty="0"/>
              <a:t>Sealed classes</a:t>
            </a:r>
          </a:p>
          <a:p>
            <a:pPr lvl="1"/>
            <a:r>
              <a:rPr lang="en-US" dirty="0"/>
              <a:t> why?</a:t>
            </a:r>
          </a:p>
          <a:p>
            <a:pPr lvl="2"/>
            <a:r>
              <a:rPr lang="en-US" dirty="0"/>
              <a:t> performance-enhancing?</a:t>
            </a:r>
          </a:p>
          <a:p>
            <a:pPr lvl="2"/>
            <a:r>
              <a:rPr lang="en-US" dirty="0"/>
              <a:t> better control</a:t>
            </a:r>
          </a:p>
        </p:txBody>
      </p:sp>
      <p:sp>
        <p:nvSpPr>
          <p:cNvPr id="4" name="Tijdelijke aanduiding voor voettekst 3"/>
          <p:cNvSpPr>
            <a:spLocks noGrp="1"/>
          </p:cNvSpPr>
          <p:nvPr>
            <p:ph type="ftr" sz="quarter" idx="11"/>
          </p:nvPr>
        </p:nvSpPr>
        <p:spPr>
          <a:xfrm>
            <a:off x="617538" y="6158616"/>
            <a:ext cx="2632364" cy="596145"/>
          </a:xfrm>
        </p:spPr>
        <p:txBody>
          <a:bodyPr/>
          <a:lstStyle/>
          <a:p>
            <a:r>
              <a:rPr lang="en-US" dirty="0">
                <a:solidFill>
                  <a:schemeClr val="tx2"/>
                </a:solidFill>
              </a:rPr>
              <a:t>Centric express 2018</a:t>
            </a:r>
          </a:p>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427923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What is an interface ?</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5363595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What is an interface ?</a:t>
            </a:r>
          </a:p>
          <a:p>
            <a:pPr marL="541337" lvl="2" indent="0">
              <a:buNone/>
            </a:pPr>
            <a:endParaRPr lang="en-US" dirty="0"/>
          </a:p>
          <a:p>
            <a:pPr marL="541337" lvl="2" indent="0">
              <a:buNone/>
            </a:pPr>
            <a:r>
              <a:rPr lang="en-US" dirty="0"/>
              <a:t>“The classic” :</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4410786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What is an interface ?</a:t>
            </a:r>
          </a:p>
          <a:p>
            <a:pPr marL="541337" lvl="2" indent="0">
              <a:buNone/>
            </a:pPr>
            <a:endParaRPr lang="en-US" dirty="0"/>
          </a:p>
          <a:p>
            <a:pPr marL="541337" lvl="2" indent="0">
              <a:buNone/>
            </a:pPr>
            <a:r>
              <a:rPr lang="en-US" dirty="0"/>
              <a:t>“The classic” : An interface is a contract.</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033413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What is an interface ?</a:t>
            </a:r>
          </a:p>
          <a:p>
            <a:pPr marL="541337" lvl="2" indent="0">
              <a:buNone/>
            </a:pPr>
            <a:endParaRPr lang="en-US" dirty="0"/>
          </a:p>
          <a:p>
            <a:pPr marL="541337" lvl="2" indent="0">
              <a:buNone/>
            </a:pPr>
            <a:r>
              <a:rPr lang="en-US" dirty="0"/>
              <a:t>An interface contains definitions for a group of related functionalities.</a:t>
            </a:r>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740868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Why interface?</a:t>
            </a:r>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8012888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Why interface?</a:t>
            </a:r>
          </a:p>
          <a:p>
            <a:pPr marL="541337" lvl="2" indent="0">
              <a:buNone/>
            </a:pPr>
            <a:endParaRPr lang="en-US" dirty="0"/>
          </a:p>
          <a:p>
            <a:pPr marL="541337" lvl="2" indent="0">
              <a:buNone/>
            </a:pPr>
            <a:r>
              <a:rPr lang="en-US" dirty="0"/>
              <a:t>An interface allows you to add on only the things you need into a class without the need for inheritance.</a:t>
            </a:r>
          </a:p>
          <a:p>
            <a:pPr marL="541337" lvl="2" indent="0">
              <a:buNone/>
            </a:pPr>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254523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40338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2"/>
            <a:endParaRPr lang="en-US" dirty="0"/>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CF2F530A-7D4C-446D-A063-D288DA05AF75}" type="datetime4">
              <a:rPr lang="en-US" smtClean="0"/>
              <a:t>February 26, 2018</a:t>
            </a:fld>
            <a:endParaRPr lang="nl-NL" dirty="0"/>
          </a:p>
        </p:txBody>
      </p:sp>
    </p:spTree>
    <p:extLst>
      <p:ext uri="{BB962C8B-B14F-4D97-AF65-F5344CB8AC3E}">
        <p14:creationId xmlns:p14="http://schemas.microsoft.com/office/powerpoint/2010/main" val="207231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4717539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4880448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7436386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0376742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a:p>
            <a:pPr lvl="2"/>
            <a:r>
              <a:rPr lang="en-US" dirty="0"/>
              <a:t>Constants</a:t>
            </a:r>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6850369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a:p>
            <a:pPr lvl="2"/>
            <a:r>
              <a:rPr lang="en-US" dirty="0"/>
              <a:t>Constants</a:t>
            </a:r>
          </a:p>
          <a:p>
            <a:pPr lvl="2"/>
            <a:r>
              <a:rPr lang="en-US" dirty="0"/>
              <a:t>Fields</a:t>
            </a:r>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1591178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a:p>
            <a:pPr lvl="2"/>
            <a:r>
              <a:rPr lang="en-US" dirty="0"/>
              <a:t>Constants</a:t>
            </a:r>
          </a:p>
          <a:p>
            <a:pPr lvl="2"/>
            <a:r>
              <a:rPr lang="en-US" dirty="0"/>
              <a:t>Fields</a:t>
            </a:r>
          </a:p>
          <a:p>
            <a:pPr lvl="2"/>
            <a:r>
              <a:rPr lang="en-US" dirty="0"/>
              <a:t>Operators</a:t>
            </a:r>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3353985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a:p>
            <a:pPr lvl="2"/>
            <a:r>
              <a:rPr lang="en-US" dirty="0"/>
              <a:t>Constants</a:t>
            </a:r>
          </a:p>
          <a:p>
            <a:pPr lvl="2"/>
            <a:r>
              <a:rPr lang="en-US" dirty="0"/>
              <a:t>Fields</a:t>
            </a:r>
          </a:p>
          <a:p>
            <a:pPr lvl="2"/>
            <a:r>
              <a:rPr lang="en-US" dirty="0"/>
              <a:t>Operators</a:t>
            </a:r>
          </a:p>
          <a:p>
            <a:pPr lvl="2"/>
            <a:r>
              <a:rPr lang="en-US" dirty="0"/>
              <a:t>Finalizers</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7950822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Members</a:t>
            </a:r>
          </a:p>
          <a:p>
            <a:pPr marL="541337" lvl="2" indent="0">
              <a:buNone/>
            </a:pPr>
            <a:endParaRPr lang="en-US" dirty="0"/>
          </a:p>
          <a:p>
            <a:pPr marL="541337" lvl="2" indent="0">
              <a:buNone/>
            </a:pPr>
            <a:r>
              <a:rPr lang="en-US" dirty="0"/>
              <a:t>An interface can contain :</a:t>
            </a:r>
          </a:p>
          <a:p>
            <a:pPr lvl="2"/>
            <a:r>
              <a:rPr lang="en-US" dirty="0"/>
              <a:t>Methods</a:t>
            </a:r>
          </a:p>
          <a:p>
            <a:pPr lvl="2"/>
            <a:r>
              <a:rPr lang="en-US" dirty="0"/>
              <a:t>Properties</a:t>
            </a:r>
          </a:p>
          <a:p>
            <a:pPr lvl="2"/>
            <a:r>
              <a:rPr lang="en-US" dirty="0"/>
              <a:t>Events</a:t>
            </a:r>
          </a:p>
          <a:p>
            <a:pPr lvl="2"/>
            <a:r>
              <a:rPr lang="en-US" dirty="0"/>
              <a:t>Indexers</a:t>
            </a:r>
          </a:p>
          <a:p>
            <a:pPr marL="541337" lvl="2" indent="0">
              <a:buNone/>
            </a:pPr>
            <a:endParaRPr lang="en-US" dirty="0"/>
          </a:p>
          <a:p>
            <a:pPr marL="541337" lvl="2" indent="0">
              <a:buNone/>
            </a:pPr>
            <a:endParaRPr lang="en-US" dirty="0"/>
          </a:p>
          <a:p>
            <a:pPr marL="541337" lvl="2" indent="0">
              <a:buNone/>
            </a:pPr>
            <a:r>
              <a:rPr lang="en-US" dirty="0"/>
              <a:t>An interface can NOT contain :</a:t>
            </a:r>
          </a:p>
          <a:p>
            <a:pPr lvl="2"/>
            <a:r>
              <a:rPr lang="en-US" dirty="0"/>
              <a:t>Constants</a:t>
            </a:r>
          </a:p>
          <a:p>
            <a:pPr lvl="2"/>
            <a:r>
              <a:rPr lang="en-US" dirty="0"/>
              <a:t>Fields</a:t>
            </a:r>
          </a:p>
          <a:p>
            <a:pPr lvl="2"/>
            <a:r>
              <a:rPr lang="en-US" dirty="0"/>
              <a:t>Operators</a:t>
            </a:r>
          </a:p>
          <a:p>
            <a:pPr lvl="2"/>
            <a:r>
              <a:rPr lang="en-US" dirty="0"/>
              <a:t>Finalizers</a:t>
            </a:r>
          </a:p>
          <a:p>
            <a:pPr lvl="2"/>
            <a:r>
              <a:rPr lang="en-US" dirty="0"/>
              <a:t>Types</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5413750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a:xfrm>
            <a:off x="617538" y="1409495"/>
            <a:ext cx="8163164" cy="4530827"/>
          </a:xfrm>
        </p:spPr>
        <p:txBody>
          <a:bodyPr>
            <a:normAutofit/>
          </a:bodyPr>
          <a:lstStyle/>
          <a:p>
            <a:pPr marL="0" indent="0">
              <a:buNone/>
            </a:pPr>
            <a:endParaRPr lang="en-US" dirty="0"/>
          </a:p>
          <a:p>
            <a:pPr marL="0"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7" name="Picture 6">
            <a:extLst>
              <a:ext uri="{FF2B5EF4-FFF2-40B4-BE49-F238E27FC236}">
                <a16:creationId xmlns:a16="http://schemas.microsoft.com/office/drawing/2014/main" xmlns="" id="{4798C241-0C46-4D9D-9CA0-6C4BAF46D0BF}"/>
              </a:ext>
            </a:extLst>
          </p:cNvPr>
          <p:cNvPicPr>
            <a:picLocks noChangeAspect="1"/>
          </p:cNvPicPr>
          <p:nvPr/>
        </p:nvPicPr>
        <p:blipFill>
          <a:blip r:embed="rId3"/>
          <a:stretch>
            <a:fillRect/>
          </a:stretch>
        </p:blipFill>
        <p:spPr>
          <a:xfrm>
            <a:off x="138174" y="1618314"/>
            <a:ext cx="4433826" cy="1167450"/>
          </a:xfrm>
          <a:prstGeom prst="rect">
            <a:avLst/>
          </a:prstGeom>
        </p:spPr>
      </p:pic>
      <p:pic>
        <p:nvPicPr>
          <p:cNvPr id="8" name="Picture 7">
            <a:extLst>
              <a:ext uri="{FF2B5EF4-FFF2-40B4-BE49-F238E27FC236}">
                <a16:creationId xmlns:a16="http://schemas.microsoft.com/office/drawing/2014/main" xmlns="" id="{0AB668B9-DF47-42BB-B18F-1D33DF61D2A4}"/>
              </a:ext>
            </a:extLst>
          </p:cNvPr>
          <p:cNvPicPr>
            <a:picLocks noChangeAspect="1"/>
          </p:cNvPicPr>
          <p:nvPr/>
        </p:nvPicPr>
        <p:blipFill>
          <a:blip r:embed="rId4"/>
          <a:stretch>
            <a:fillRect/>
          </a:stretch>
        </p:blipFill>
        <p:spPr>
          <a:xfrm>
            <a:off x="4800713" y="1409495"/>
            <a:ext cx="4086867" cy="3745200"/>
          </a:xfrm>
          <a:prstGeom prst="rect">
            <a:avLst/>
          </a:prstGeom>
        </p:spPr>
      </p:pic>
    </p:spTree>
    <p:extLst>
      <p:ext uri="{BB962C8B-B14F-4D97-AF65-F5344CB8AC3E}">
        <p14:creationId xmlns:p14="http://schemas.microsoft.com/office/powerpoint/2010/main" val="245853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2"/>
            <a:endParaRPr lang="en-US" dirty="0"/>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6A4C9CF-869B-47DE-ADDB-7F72501FDBD7}" type="datetime4">
              <a:rPr lang="en-US" smtClean="0"/>
              <a:t>February 26, 2018</a:t>
            </a:fld>
            <a:endParaRPr lang="nl-NL" dirty="0"/>
          </a:p>
        </p:txBody>
      </p:sp>
    </p:spTree>
    <p:extLst>
      <p:ext uri="{BB962C8B-B14F-4D97-AF65-F5344CB8AC3E}">
        <p14:creationId xmlns:p14="http://schemas.microsoft.com/office/powerpoint/2010/main" val="4190890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Interfaces and testability</a:t>
            </a:r>
          </a:p>
          <a:p>
            <a:pPr marL="541337" lvl="2" indent="0">
              <a:buNone/>
            </a:pPr>
            <a:endParaRPr lang="en-US" dirty="0"/>
          </a:p>
          <a:p>
            <a:pPr marL="541337" lvl="2" indent="0">
              <a:buNone/>
            </a:pPr>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7581898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Interfaces and testability</a:t>
            </a:r>
          </a:p>
          <a:p>
            <a:pPr lvl="1"/>
            <a:endParaRPr lang="en-US" dirty="0"/>
          </a:p>
          <a:p>
            <a:pPr marL="265113" lvl="1" indent="0">
              <a:buNone/>
            </a:pPr>
            <a:r>
              <a:rPr lang="en-US" dirty="0"/>
              <a:t>It is very important from a development point of view to test your code.</a:t>
            </a:r>
          </a:p>
          <a:p>
            <a:pPr marL="541337" lvl="2" indent="0">
              <a:buNone/>
            </a:pPr>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946494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Extensibility via interfaces</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7813537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Extensibility via interfaces</a:t>
            </a:r>
          </a:p>
          <a:p>
            <a:endParaRPr lang="en-US" dirty="0"/>
          </a:p>
          <a:p>
            <a:pPr marL="265113" lvl="1" indent="0">
              <a:buNone/>
            </a:pPr>
            <a:r>
              <a:rPr lang="en-US" dirty="0"/>
              <a:t>One important aspect of designing a project is making sure the extensibility of the project has been carefully considered.</a:t>
            </a:r>
          </a:p>
          <a:p>
            <a:pPr marL="265113" lvl="1" indent="0">
              <a:buNone/>
            </a:pPr>
            <a:endParaRPr lang="en-US" dirty="0"/>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2946521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Extensibility via interfaces</a:t>
            </a:r>
          </a:p>
          <a:p>
            <a:endParaRPr lang="en-US" dirty="0"/>
          </a:p>
          <a:p>
            <a:pPr marL="265113" lvl="1" indent="0">
              <a:buNone/>
            </a:pPr>
            <a:r>
              <a:rPr lang="en-US" dirty="0"/>
              <a:t>One important aspect of designing a project is making sure the extensibility of the project has been carefully considered.</a:t>
            </a:r>
          </a:p>
          <a:p>
            <a:pPr marL="265113" lvl="1" indent="0">
              <a:buNone/>
            </a:pPr>
            <a:endParaRPr lang="en-US" dirty="0"/>
          </a:p>
          <a:p>
            <a:pPr marL="265113" lvl="1" indent="0">
              <a:buNone/>
            </a:pPr>
            <a:endParaRPr lang="en-US" dirty="0"/>
          </a:p>
          <a:p>
            <a:pPr marL="265113" lvl="1" indent="0">
              <a:buNone/>
            </a:pPr>
            <a:r>
              <a:rPr lang="en-US" dirty="0"/>
              <a:t>Interfaces offer that trough Abstractions. </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3112391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Achieving polymorphism via interfaces</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40897792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Interfaces</a:t>
            </a:r>
            <a:endParaRPr lang="nl-NL" dirty="0"/>
          </a:p>
        </p:txBody>
      </p:sp>
      <p:sp>
        <p:nvSpPr>
          <p:cNvPr id="3" name="Tijdelijke aanduiding voor inhoud 2"/>
          <p:cNvSpPr>
            <a:spLocks noGrp="1"/>
          </p:cNvSpPr>
          <p:nvPr>
            <p:ph idx="1"/>
          </p:nvPr>
        </p:nvSpPr>
        <p:spPr/>
        <p:txBody>
          <a:bodyPr>
            <a:normAutofit/>
          </a:bodyPr>
          <a:lstStyle/>
          <a:p>
            <a:r>
              <a:rPr lang="en-US" dirty="0"/>
              <a:t>Achieving polymorphism via interfaces</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BFE60F60-53B1-4B06-B773-84933FA3BB54}"/>
              </a:ext>
            </a:extLst>
          </p:cNvPr>
          <p:cNvPicPr>
            <a:picLocks noChangeAspect="1"/>
          </p:cNvPicPr>
          <p:nvPr/>
        </p:nvPicPr>
        <p:blipFill>
          <a:blip r:embed="rId3"/>
          <a:stretch>
            <a:fillRect/>
          </a:stretch>
        </p:blipFill>
        <p:spPr>
          <a:xfrm>
            <a:off x="617538" y="1952624"/>
            <a:ext cx="8219801" cy="3987697"/>
          </a:xfrm>
          <a:prstGeom prst="rect">
            <a:avLst/>
          </a:prstGeom>
        </p:spPr>
      </p:pic>
    </p:spTree>
    <p:extLst>
      <p:ext uri="{BB962C8B-B14F-4D97-AF65-F5344CB8AC3E}">
        <p14:creationId xmlns:p14="http://schemas.microsoft.com/office/powerpoint/2010/main" val="9946027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pPr marL="0" indent="0">
              <a:buNone/>
            </a:pPr>
            <a:endParaRPr lang="en-US"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16169864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p>
          <a:p>
            <a:r>
              <a:rPr lang="en-US" b="1" dirty="0"/>
              <a:t>O</a:t>
            </a:r>
          </a:p>
          <a:p>
            <a:r>
              <a:rPr lang="en-US" b="1" dirty="0"/>
              <a:t>L</a:t>
            </a:r>
          </a:p>
          <a:p>
            <a:r>
              <a:rPr lang="en-US" b="1" dirty="0"/>
              <a:t>I</a:t>
            </a:r>
          </a:p>
          <a:p>
            <a:r>
              <a:rPr lang="en-US" b="1" dirty="0"/>
              <a:t>D</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276666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r>
              <a:rPr lang="en-US" dirty="0"/>
              <a:t>ingle Responsibility Principle</a:t>
            </a:r>
          </a:p>
          <a:p>
            <a:r>
              <a:rPr lang="en-US" b="1" dirty="0"/>
              <a:t>O</a:t>
            </a:r>
          </a:p>
          <a:p>
            <a:r>
              <a:rPr lang="en-US" b="1" dirty="0"/>
              <a:t>L</a:t>
            </a:r>
          </a:p>
          <a:p>
            <a:r>
              <a:rPr lang="en-US" b="1" dirty="0"/>
              <a:t>I</a:t>
            </a:r>
          </a:p>
          <a:p>
            <a:r>
              <a:rPr lang="en-US" b="1" dirty="0"/>
              <a:t>D</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3045191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1"/>
            <a:r>
              <a:rPr lang="en-US" dirty="0"/>
              <a:t>Events</a:t>
            </a:r>
          </a:p>
          <a:p>
            <a:pPr lvl="2"/>
            <a:endParaRPr lang="en-US" dirty="0"/>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47D3A337-2D2D-4815-B1A8-C6C46F2E5375}" type="datetime4">
              <a:rPr lang="en-US" smtClean="0"/>
              <a:t>February 26, 2018</a:t>
            </a:fld>
            <a:endParaRPr lang="nl-NL" dirty="0"/>
          </a:p>
        </p:txBody>
      </p:sp>
    </p:spTree>
    <p:extLst>
      <p:ext uri="{BB962C8B-B14F-4D97-AF65-F5344CB8AC3E}">
        <p14:creationId xmlns:p14="http://schemas.microsoft.com/office/powerpoint/2010/main" val="3083483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r>
              <a:rPr lang="en-US" dirty="0"/>
              <a:t>ingle Responsibility Principle</a:t>
            </a:r>
          </a:p>
          <a:p>
            <a:r>
              <a:rPr lang="en-US" b="1" dirty="0"/>
              <a:t>O</a:t>
            </a:r>
            <a:r>
              <a:rPr lang="en-US" dirty="0"/>
              <a:t>pen/Closed Principle</a:t>
            </a:r>
            <a:endParaRPr lang="en-US" b="1" dirty="0"/>
          </a:p>
          <a:p>
            <a:r>
              <a:rPr lang="en-US" b="1" dirty="0"/>
              <a:t>L</a:t>
            </a:r>
          </a:p>
          <a:p>
            <a:r>
              <a:rPr lang="en-US" b="1" dirty="0"/>
              <a:t>I</a:t>
            </a:r>
          </a:p>
          <a:p>
            <a:r>
              <a:rPr lang="en-US" b="1" dirty="0"/>
              <a:t>D</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20164727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r>
              <a:rPr lang="en-US" dirty="0"/>
              <a:t>ingle Responsibility Principle</a:t>
            </a:r>
          </a:p>
          <a:p>
            <a:r>
              <a:rPr lang="en-US" b="1" dirty="0"/>
              <a:t>O</a:t>
            </a:r>
            <a:r>
              <a:rPr lang="en-US" dirty="0"/>
              <a:t>pen/Closed Principle</a:t>
            </a:r>
            <a:endParaRPr lang="en-US" b="1" dirty="0"/>
          </a:p>
          <a:p>
            <a:r>
              <a:rPr lang="en-US" b="1" dirty="0" err="1"/>
              <a:t>L</a:t>
            </a:r>
            <a:r>
              <a:rPr lang="en-US" dirty="0" err="1"/>
              <a:t>iskov</a:t>
            </a:r>
            <a:r>
              <a:rPr lang="en-US" dirty="0"/>
              <a:t> Substitution Principle</a:t>
            </a:r>
            <a:endParaRPr lang="en-US" b="1" dirty="0"/>
          </a:p>
          <a:p>
            <a:r>
              <a:rPr lang="en-US" b="1" dirty="0"/>
              <a:t>I</a:t>
            </a:r>
          </a:p>
          <a:p>
            <a:r>
              <a:rPr lang="en-US" b="1" dirty="0"/>
              <a:t>D</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31069081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r>
              <a:rPr lang="en-US" dirty="0"/>
              <a:t>ingle Responsibility Principle</a:t>
            </a:r>
          </a:p>
          <a:p>
            <a:r>
              <a:rPr lang="en-US" b="1" dirty="0"/>
              <a:t>O</a:t>
            </a:r>
            <a:r>
              <a:rPr lang="en-US" dirty="0"/>
              <a:t>pen/Closed Principle</a:t>
            </a:r>
            <a:endParaRPr lang="en-US" b="1" dirty="0"/>
          </a:p>
          <a:p>
            <a:r>
              <a:rPr lang="en-US" b="1" dirty="0" err="1"/>
              <a:t>L</a:t>
            </a:r>
            <a:r>
              <a:rPr lang="en-US" dirty="0" err="1"/>
              <a:t>iskov</a:t>
            </a:r>
            <a:r>
              <a:rPr lang="en-US" dirty="0"/>
              <a:t> Substitution Principle</a:t>
            </a:r>
            <a:endParaRPr lang="en-US" b="1" dirty="0"/>
          </a:p>
          <a:p>
            <a:r>
              <a:rPr lang="en-US" b="1" dirty="0"/>
              <a:t>I</a:t>
            </a:r>
            <a:r>
              <a:rPr lang="en-US" dirty="0"/>
              <a:t>nterface Segregation Principle</a:t>
            </a:r>
            <a:endParaRPr lang="en-US" b="1" dirty="0"/>
          </a:p>
          <a:p>
            <a:r>
              <a:rPr lang="en-US" b="1" dirty="0"/>
              <a:t>D</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26961936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Content Placeholder 2"/>
          <p:cNvSpPr>
            <a:spLocks noGrp="1"/>
          </p:cNvSpPr>
          <p:nvPr>
            <p:ph idx="1"/>
          </p:nvPr>
        </p:nvSpPr>
        <p:spPr/>
        <p:txBody>
          <a:bodyPr/>
          <a:lstStyle/>
          <a:p>
            <a:r>
              <a:rPr lang="en-US" b="1" dirty="0"/>
              <a:t>S</a:t>
            </a:r>
            <a:r>
              <a:rPr lang="en-US" dirty="0"/>
              <a:t>ingle Responsibility Principle</a:t>
            </a:r>
          </a:p>
          <a:p>
            <a:r>
              <a:rPr lang="en-US" b="1" dirty="0"/>
              <a:t>O</a:t>
            </a:r>
            <a:r>
              <a:rPr lang="en-US" dirty="0"/>
              <a:t>pen/Closed Principle</a:t>
            </a:r>
            <a:endParaRPr lang="en-US" b="1" dirty="0"/>
          </a:p>
          <a:p>
            <a:r>
              <a:rPr lang="en-US" b="1" dirty="0" err="1"/>
              <a:t>L</a:t>
            </a:r>
            <a:r>
              <a:rPr lang="en-US" dirty="0" err="1"/>
              <a:t>iskov</a:t>
            </a:r>
            <a:r>
              <a:rPr lang="en-US" dirty="0"/>
              <a:t> Substitution Principle</a:t>
            </a:r>
            <a:endParaRPr lang="en-US" b="1" dirty="0"/>
          </a:p>
          <a:p>
            <a:r>
              <a:rPr lang="en-US" b="1" dirty="0"/>
              <a:t>I</a:t>
            </a:r>
            <a:r>
              <a:rPr lang="en-US" dirty="0"/>
              <a:t>nterface Segregation Principle</a:t>
            </a:r>
            <a:endParaRPr lang="en-US" b="1" dirty="0"/>
          </a:p>
          <a:p>
            <a:r>
              <a:rPr lang="en-US" b="1" dirty="0"/>
              <a:t>D</a:t>
            </a:r>
            <a:r>
              <a:rPr lang="en-US" dirty="0"/>
              <a:t>ependency Inversion Principle</a:t>
            </a:r>
            <a:endParaRPr lang="en-US" b="1"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2371072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3" name="Content Placeholder 2"/>
          <p:cNvSpPr>
            <a:spLocks noGrp="1"/>
          </p:cNvSpPr>
          <p:nvPr>
            <p:ph idx="1"/>
          </p:nvPr>
        </p:nvSpPr>
        <p:spPr/>
        <p:txBody>
          <a:bodyPr/>
          <a:lstStyle/>
          <a:p>
            <a:pPr marL="0" indent="0">
              <a:buNone/>
            </a:pPr>
            <a:endParaRPr lang="en-US" b="1"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40900757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3" name="Content Placeholder 2"/>
          <p:cNvSpPr>
            <a:spLocks noGrp="1"/>
          </p:cNvSpPr>
          <p:nvPr>
            <p:ph idx="1"/>
          </p:nvPr>
        </p:nvSpPr>
        <p:spPr/>
        <p:txBody>
          <a:bodyPr/>
          <a:lstStyle/>
          <a:p>
            <a:r>
              <a:rPr lang="en-US" sz="2400" b="1" i="1" dirty="0"/>
              <a:t>A class should have only one reason to change.</a:t>
            </a:r>
          </a:p>
          <a:p>
            <a:pPr marL="0" indent="0">
              <a:buNone/>
            </a:pPr>
            <a:endParaRPr lang="en-US" b="1"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en-US" dirty="0">
                <a:solidFill>
                  <a:schemeClr val="tx2"/>
                </a:solidFill>
              </a:rPr>
              <a:t>CENTRIC EXPRESS 2018                               BASIC SOFTWARE DEVELOPMENT</a:t>
            </a:r>
            <a:endParaRPr lang="nl-NL" dirty="0">
              <a:solidFill>
                <a:schemeClr val="tx2"/>
              </a:solidFill>
            </a:endParaRPr>
          </a:p>
          <a:p>
            <a:r>
              <a:rPr lang="nl-NL" dirty="0"/>
              <a:t> PRESENTATION</a:t>
            </a:r>
          </a:p>
        </p:txBody>
      </p:sp>
    </p:spTree>
    <p:extLst>
      <p:ext uri="{BB962C8B-B14F-4D97-AF65-F5344CB8AC3E}">
        <p14:creationId xmlns:p14="http://schemas.microsoft.com/office/powerpoint/2010/main" val="29557012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pic>
        <p:nvPicPr>
          <p:cNvPr id="6" name="Content Placeholder 5">
            <a:extLst>
              <a:ext uri="{FF2B5EF4-FFF2-40B4-BE49-F238E27FC236}">
                <a16:creationId xmlns:a16="http://schemas.microsoft.com/office/drawing/2014/main" xmlns="" id="{08C8D58B-435C-43FC-8F99-9B34D77AF8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2518594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 TIPS</a:t>
            </a:r>
          </a:p>
        </p:txBody>
      </p:sp>
      <p:sp>
        <p:nvSpPr>
          <p:cNvPr id="3" name="Content Placeholder 2"/>
          <p:cNvSpPr>
            <a:spLocks noGrp="1"/>
          </p:cNvSpPr>
          <p:nvPr>
            <p:ph idx="1"/>
          </p:nvPr>
        </p:nvSpPr>
        <p:spPr/>
        <p:txBody>
          <a:bodyPr/>
          <a:lstStyle/>
          <a:p>
            <a:r>
              <a:rPr lang="en-US" dirty="0"/>
              <a:t>Split big classes</a:t>
            </a:r>
          </a:p>
          <a:p>
            <a:r>
              <a:rPr lang="en-US" dirty="0"/>
              <a:t>Avoid god classes</a:t>
            </a:r>
          </a:p>
          <a:p>
            <a:r>
              <a:rPr lang="en-US" dirty="0"/>
              <a:t>Write straightforward comments</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Tree>
    <p:extLst>
      <p:ext uri="{BB962C8B-B14F-4D97-AF65-F5344CB8AC3E}">
        <p14:creationId xmlns:p14="http://schemas.microsoft.com/office/powerpoint/2010/main" val="31397849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Open/closed principle</a:t>
            </a:r>
          </a:p>
        </p:txBody>
      </p:sp>
      <p:sp>
        <p:nvSpPr>
          <p:cNvPr id="3" name="Content Placeholder 2"/>
          <p:cNvSpPr>
            <a:spLocks noGrp="1"/>
          </p:cNvSpPr>
          <p:nvPr>
            <p:ph idx="1"/>
          </p:nvPr>
        </p:nvSpPr>
        <p:spPr/>
        <p:txBody>
          <a:bodyPr>
            <a:normAutofit/>
          </a:bodyPr>
          <a:lstStyle/>
          <a:p>
            <a:pPr marL="0" indent="0">
              <a:buNone/>
            </a:pPr>
            <a:endParaRPr lang="en-US" sz="6000"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Tree>
    <p:extLst>
      <p:ext uri="{BB962C8B-B14F-4D97-AF65-F5344CB8AC3E}">
        <p14:creationId xmlns:p14="http://schemas.microsoft.com/office/powerpoint/2010/main" val="28587196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Open/closed principle</a:t>
            </a:r>
          </a:p>
        </p:txBody>
      </p:sp>
      <p:sp>
        <p:nvSpPr>
          <p:cNvPr id="3" name="Content Placeholder 2"/>
          <p:cNvSpPr>
            <a:spLocks noGrp="1"/>
          </p:cNvSpPr>
          <p:nvPr>
            <p:ph idx="1"/>
          </p:nvPr>
        </p:nvSpPr>
        <p:spPr/>
        <p:txBody>
          <a:bodyPr>
            <a:normAutofit/>
          </a:bodyPr>
          <a:lstStyle/>
          <a:p>
            <a:r>
              <a:rPr lang="en-US" sz="2400" b="1" dirty="0"/>
              <a:t>Software entities should be open for extension and closed for modification.</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Tree>
    <p:extLst>
      <p:ext uri="{BB962C8B-B14F-4D97-AF65-F5344CB8AC3E}">
        <p14:creationId xmlns:p14="http://schemas.microsoft.com/office/powerpoint/2010/main" val="3888033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1"/>
            <a:r>
              <a:rPr lang="en-US" dirty="0"/>
              <a:t>Events</a:t>
            </a:r>
          </a:p>
          <a:p>
            <a:pPr lvl="1"/>
            <a:r>
              <a:rPr lang="en-US" dirty="0"/>
              <a:t>Finalizers</a:t>
            </a:r>
          </a:p>
          <a:p>
            <a:pPr lvl="2"/>
            <a:endParaRPr lang="en-US" dirty="0"/>
          </a:p>
          <a:p>
            <a:pPr lvl="2"/>
            <a:endParaRPr lang="en-US" dirty="0"/>
          </a:p>
          <a:p>
            <a:endParaRPr lang="en-US" dirty="0"/>
          </a:p>
          <a:p>
            <a:endParaRPr lang="en-US" dirty="0"/>
          </a:p>
          <a:p>
            <a:pPr lvl="1"/>
            <a:endParaRPr lang="en-US" dirty="0"/>
          </a:p>
          <a:p>
            <a:pPr lvl="1"/>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6FF26F1-085E-4089-9B3B-0A065B775ADA}" type="datetime4">
              <a:rPr lang="en-US" smtClean="0"/>
              <a:t>February 26, 2018</a:t>
            </a:fld>
            <a:endParaRPr lang="nl-NL" dirty="0"/>
          </a:p>
        </p:txBody>
      </p:sp>
    </p:spTree>
    <p:extLst>
      <p:ext uri="{BB962C8B-B14F-4D97-AF65-F5344CB8AC3E}">
        <p14:creationId xmlns:p14="http://schemas.microsoft.com/office/powerpoint/2010/main" val="448049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11" name="Content Placeholder 10">
            <a:extLst>
              <a:ext uri="{FF2B5EF4-FFF2-40B4-BE49-F238E27FC236}">
                <a16:creationId xmlns:a16="http://schemas.microsoft.com/office/drawing/2014/main" xmlns="" id="{23EA3602-2701-46C9-B321-B10E4836C9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5091935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Open/closed principle - tips</a:t>
            </a:r>
          </a:p>
        </p:txBody>
      </p:sp>
      <p:sp>
        <p:nvSpPr>
          <p:cNvPr id="3" name="Content Placeholder 2"/>
          <p:cNvSpPr>
            <a:spLocks noGrp="1"/>
          </p:cNvSpPr>
          <p:nvPr>
            <p:ph idx="1"/>
          </p:nvPr>
        </p:nvSpPr>
        <p:spPr/>
        <p:txBody>
          <a:bodyPr/>
          <a:lstStyle/>
          <a:p>
            <a:r>
              <a:rPr lang="en-US" dirty="0"/>
              <a:t>Make all members variables private</a:t>
            </a:r>
          </a:p>
          <a:p>
            <a:r>
              <a:rPr lang="en-US" dirty="0"/>
              <a:t>No global variables</a:t>
            </a:r>
          </a:p>
          <a:p>
            <a:r>
              <a:rPr lang="en-US" dirty="0"/>
              <a:t>Avoid setters (as much as possible)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Tree>
    <p:extLst>
      <p:ext uri="{BB962C8B-B14F-4D97-AF65-F5344CB8AC3E}">
        <p14:creationId xmlns:p14="http://schemas.microsoft.com/office/powerpoint/2010/main" val="3145633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Liskov</a:t>
            </a:r>
            <a:r>
              <a:rPr lang="en-US" dirty="0"/>
              <a:t> substitution principle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321841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Liskov</a:t>
            </a:r>
            <a:r>
              <a:rPr lang="en-US" dirty="0"/>
              <a:t> substitution principle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normAutofit/>
          </a:bodyPr>
          <a:lstStyle/>
          <a:p>
            <a:r>
              <a:rPr lang="en-US" sz="2400" b="1" i="1" dirty="0"/>
              <a:t>Subtypes must be substitutable for their base types.</a:t>
            </a:r>
            <a:endParaRPr lang="en-US" sz="2400" b="1" dirty="0"/>
          </a:p>
        </p:txBody>
      </p:sp>
    </p:spTree>
    <p:extLst>
      <p:ext uri="{BB962C8B-B14F-4D97-AF65-F5344CB8AC3E}">
        <p14:creationId xmlns:p14="http://schemas.microsoft.com/office/powerpoint/2010/main" val="19953249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11" name="Picture 10">
            <a:extLst>
              <a:ext uri="{FF2B5EF4-FFF2-40B4-BE49-F238E27FC236}">
                <a16:creationId xmlns:a16="http://schemas.microsoft.com/office/drawing/2014/main" xmlns="" id="{A4CB0DFA-67AE-404E-9BAE-EF3BCE0B4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5"/>
            <a:ext cx="9144000" cy="6860985"/>
          </a:xfrm>
          <a:prstGeom prst="rect">
            <a:avLst/>
          </a:prstGeom>
        </p:spPr>
      </p:pic>
    </p:spTree>
    <p:extLst>
      <p:ext uri="{BB962C8B-B14F-4D97-AF65-F5344CB8AC3E}">
        <p14:creationId xmlns:p14="http://schemas.microsoft.com/office/powerpoint/2010/main" val="17725355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Liskov</a:t>
            </a:r>
            <a:r>
              <a:rPr lang="en-US" dirty="0"/>
              <a:t> substitution principle - TIPS</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lstStyle/>
          <a:p>
            <a:r>
              <a:rPr lang="en-US" dirty="0"/>
              <a:t>Collapse Hierarchy</a:t>
            </a:r>
          </a:p>
          <a:p>
            <a:r>
              <a:rPr lang="en-US" dirty="0"/>
              <a:t>Pull Up / Push Down Field</a:t>
            </a:r>
          </a:p>
          <a:p>
            <a:r>
              <a:rPr lang="en-US" dirty="0"/>
              <a:t>Pull Up / Push Down Method</a:t>
            </a:r>
          </a:p>
          <a:p>
            <a:r>
              <a:rPr lang="en-US" dirty="0"/>
              <a:t>Be careful when using override</a:t>
            </a:r>
          </a:p>
          <a:p>
            <a:endParaRPr lang="en-US" dirty="0"/>
          </a:p>
        </p:txBody>
      </p:sp>
    </p:spTree>
    <p:extLst>
      <p:ext uri="{BB962C8B-B14F-4D97-AF65-F5344CB8AC3E}">
        <p14:creationId xmlns:p14="http://schemas.microsoft.com/office/powerpoint/2010/main" val="23923730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Liskov</a:t>
            </a:r>
            <a:r>
              <a:rPr lang="en-US" dirty="0"/>
              <a:t> substitution principle  Violation</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7" name="Content Placeholder 6">
            <a:extLst>
              <a:ext uri="{FF2B5EF4-FFF2-40B4-BE49-F238E27FC236}">
                <a16:creationId xmlns:a16="http://schemas.microsoft.com/office/drawing/2014/main" xmlns="" id="{A8350DDC-3B9C-4D81-BD2E-1DB0E9F0CA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38" y="1489714"/>
            <a:ext cx="6358995" cy="4556446"/>
          </a:xfrm>
        </p:spPr>
      </p:pic>
    </p:spTree>
    <p:extLst>
      <p:ext uri="{BB962C8B-B14F-4D97-AF65-F5344CB8AC3E}">
        <p14:creationId xmlns:p14="http://schemas.microsoft.com/office/powerpoint/2010/main" val="32121839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Liskov</a:t>
            </a:r>
            <a:r>
              <a:rPr lang="en-US" dirty="0"/>
              <a:t> substitution principle  Violation</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13" name="Content Placeholder 12">
            <a:extLst>
              <a:ext uri="{FF2B5EF4-FFF2-40B4-BE49-F238E27FC236}">
                <a16:creationId xmlns:a16="http://schemas.microsoft.com/office/drawing/2014/main" xmlns="" id="{FE301028-E6A0-469C-8193-924FDE7EAE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554" y="1688614"/>
            <a:ext cx="7130226" cy="3402675"/>
          </a:xfrm>
        </p:spPr>
      </p:pic>
    </p:spTree>
    <p:extLst>
      <p:ext uri="{BB962C8B-B14F-4D97-AF65-F5344CB8AC3E}">
        <p14:creationId xmlns:p14="http://schemas.microsoft.com/office/powerpoint/2010/main" val="21877691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Segregation Principle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normAutofit/>
          </a:bodyPr>
          <a:lstStyle/>
          <a:p>
            <a:pPr marL="0" indent="0">
              <a:buNone/>
            </a:pPr>
            <a:endParaRPr lang="en-US" sz="5400" dirty="0"/>
          </a:p>
        </p:txBody>
      </p:sp>
    </p:spTree>
    <p:extLst>
      <p:ext uri="{BB962C8B-B14F-4D97-AF65-F5344CB8AC3E}">
        <p14:creationId xmlns:p14="http://schemas.microsoft.com/office/powerpoint/2010/main" val="17983057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Segregation Principle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normAutofit/>
          </a:bodyPr>
          <a:lstStyle/>
          <a:p>
            <a:r>
              <a:rPr lang="en-US" sz="2400" b="1" i="1" dirty="0"/>
              <a:t>Clients should not be forced to depend on methods they do not use.</a:t>
            </a:r>
            <a:endParaRPr lang="en-US" sz="2400" b="1" dirty="0"/>
          </a:p>
        </p:txBody>
      </p:sp>
    </p:spTree>
    <p:extLst>
      <p:ext uri="{BB962C8B-B14F-4D97-AF65-F5344CB8AC3E}">
        <p14:creationId xmlns:p14="http://schemas.microsoft.com/office/powerpoint/2010/main" val="187183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1"/>
            <a:r>
              <a:rPr lang="en-US" dirty="0"/>
              <a:t>Events</a:t>
            </a:r>
          </a:p>
          <a:p>
            <a:pPr lvl="1"/>
            <a:r>
              <a:rPr lang="en-US" dirty="0"/>
              <a:t>Finalizers</a:t>
            </a:r>
          </a:p>
          <a:p>
            <a:pPr lvl="1"/>
            <a:r>
              <a:rPr lang="en-US" dirty="0"/>
              <a:t>Indexers</a:t>
            </a:r>
          </a:p>
          <a:p>
            <a:pPr lvl="2"/>
            <a:endParaRPr lang="en-US" dirty="0"/>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07D37AAB-EF25-4159-9E58-60B195E9D7B2}" type="datetime4">
              <a:rPr lang="en-US" smtClean="0"/>
              <a:t>February 26, 2018</a:t>
            </a:fld>
            <a:endParaRPr lang="nl-NL" dirty="0"/>
          </a:p>
        </p:txBody>
      </p:sp>
    </p:spTree>
    <p:extLst>
      <p:ext uri="{BB962C8B-B14F-4D97-AF65-F5344CB8AC3E}">
        <p14:creationId xmlns:p14="http://schemas.microsoft.com/office/powerpoint/2010/main" val="32676792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Segregation Principle</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normAutofit/>
          </a:bodyPr>
          <a:lstStyle/>
          <a:p>
            <a:r>
              <a:rPr lang="en-US" sz="2400" b="1" i="1" dirty="0"/>
              <a:t>Clients should not be forced to depend on methods they do not use.</a:t>
            </a:r>
          </a:p>
          <a:p>
            <a:endParaRPr lang="en-US" sz="2400" b="1" i="1" dirty="0"/>
          </a:p>
          <a:p>
            <a:r>
              <a:rPr lang="en-US" sz="2400" dirty="0"/>
              <a:t>Corollary:</a:t>
            </a:r>
          </a:p>
          <a:p>
            <a:pPr marL="265113" lvl="1" indent="0">
              <a:buNone/>
            </a:pPr>
            <a:r>
              <a:rPr lang="en-US" sz="2400" dirty="0"/>
              <a:t>	</a:t>
            </a:r>
            <a:r>
              <a:rPr lang="en-US" sz="2400" b="1" dirty="0"/>
              <a:t>Prefer small interfaces to “fat” interfaces</a:t>
            </a:r>
          </a:p>
          <a:p>
            <a:pPr marL="0" indent="0">
              <a:buNone/>
            </a:pPr>
            <a:endParaRPr lang="en-US" sz="2400" b="1" dirty="0"/>
          </a:p>
        </p:txBody>
      </p:sp>
    </p:spTree>
    <p:extLst>
      <p:ext uri="{BB962C8B-B14F-4D97-AF65-F5344CB8AC3E}">
        <p14:creationId xmlns:p14="http://schemas.microsoft.com/office/powerpoint/2010/main" val="4169438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11" name="Picture 10">
            <a:extLst>
              <a:ext uri="{FF2B5EF4-FFF2-40B4-BE49-F238E27FC236}">
                <a16:creationId xmlns:a16="http://schemas.microsoft.com/office/drawing/2014/main" xmlns="" id="{FFF23E01-0791-4911-9A5F-61962E7C3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37984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Segregation Principle Violation</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7" name="Content Placeholder 6">
            <a:extLst>
              <a:ext uri="{FF2B5EF4-FFF2-40B4-BE49-F238E27FC236}">
                <a16:creationId xmlns:a16="http://schemas.microsoft.com/office/drawing/2014/main" xmlns="" id="{D70AB11E-2291-4831-A744-1FD8BB7D6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38" y="1858179"/>
            <a:ext cx="5390328" cy="1991331"/>
          </a:xfrm>
        </p:spPr>
      </p:pic>
    </p:spTree>
    <p:extLst>
      <p:ext uri="{BB962C8B-B14F-4D97-AF65-F5344CB8AC3E}">
        <p14:creationId xmlns:p14="http://schemas.microsoft.com/office/powerpoint/2010/main" val="35271094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Segregation Principle </a:t>
            </a:r>
            <a:br>
              <a:rPr lang="en-US" dirty="0"/>
            </a:br>
            <a:r>
              <a:rPr lang="en-US" dirty="0"/>
              <a:t>Fix</a:t>
            </a:r>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9" name="Content Placeholder 8">
            <a:extLst>
              <a:ext uri="{FF2B5EF4-FFF2-40B4-BE49-F238E27FC236}">
                <a16:creationId xmlns:a16="http://schemas.microsoft.com/office/drawing/2014/main" xmlns="" id="{66F9B8A8-7836-4404-B06C-6B69D1F73E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800" y="1622896"/>
            <a:ext cx="8169113" cy="3400660"/>
          </a:xfrm>
        </p:spPr>
      </p:pic>
    </p:spTree>
    <p:extLst>
      <p:ext uri="{BB962C8B-B14F-4D97-AF65-F5344CB8AC3E}">
        <p14:creationId xmlns:p14="http://schemas.microsoft.com/office/powerpoint/2010/main" val="10599442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Inversion Principle</a:t>
            </a:r>
            <a:br>
              <a:rPr lang="en-US" dirty="0"/>
            </a:br>
            <a:endParaRPr lang="en-US"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96648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Inversion Principle</a:t>
            </a:r>
            <a:br>
              <a:rPr lang="en-US" dirty="0"/>
            </a:br>
            <a:endParaRPr lang="en-US"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
        <p:nvSpPr>
          <p:cNvPr id="3" name="Content Placeholder 2"/>
          <p:cNvSpPr>
            <a:spLocks noGrp="1"/>
          </p:cNvSpPr>
          <p:nvPr>
            <p:ph idx="1"/>
          </p:nvPr>
        </p:nvSpPr>
        <p:spPr/>
        <p:txBody>
          <a:bodyPr/>
          <a:lstStyle/>
          <a:p>
            <a:r>
              <a:rPr lang="en-US" sz="2400" b="1" i="1" dirty="0"/>
              <a:t>High-level modules should not depend on low-level modules.  Both should depend on abstractions.</a:t>
            </a:r>
          </a:p>
          <a:p>
            <a:endParaRPr lang="en-US" dirty="0"/>
          </a:p>
        </p:txBody>
      </p:sp>
    </p:spTree>
    <p:extLst>
      <p:ext uri="{BB962C8B-B14F-4D97-AF65-F5344CB8AC3E}">
        <p14:creationId xmlns:p14="http://schemas.microsoft.com/office/powerpoint/2010/main" val="30335562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11" name="Picture 10">
            <a:extLst>
              <a:ext uri="{FF2B5EF4-FFF2-40B4-BE49-F238E27FC236}">
                <a16:creationId xmlns:a16="http://schemas.microsoft.com/office/drawing/2014/main" xmlns="" id="{F9E2B9F3-8B2D-4E33-BF54-A84BF2C7D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793812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Inversion Principle </a:t>
            </a:r>
            <a:br>
              <a:rPr lang="en-US" dirty="0"/>
            </a:br>
            <a:r>
              <a:rPr lang="en-US" dirty="0"/>
              <a:t>Violation</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7" name="Content Placeholder 6">
            <a:extLst>
              <a:ext uri="{FF2B5EF4-FFF2-40B4-BE49-F238E27FC236}">
                <a16:creationId xmlns:a16="http://schemas.microsoft.com/office/drawing/2014/main" xmlns="" id="{884A4A91-117B-4278-A9F2-2CB515F652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38" y="1295518"/>
            <a:ext cx="3604506" cy="4764434"/>
          </a:xfrm>
        </p:spPr>
      </p:pic>
      <p:pic>
        <p:nvPicPr>
          <p:cNvPr id="11" name="Picture 10">
            <a:extLst>
              <a:ext uri="{FF2B5EF4-FFF2-40B4-BE49-F238E27FC236}">
                <a16:creationId xmlns:a16="http://schemas.microsoft.com/office/drawing/2014/main" xmlns="" id="{A66DD25F-8839-414E-A8B2-C1B732846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098" y="1295518"/>
            <a:ext cx="3757538" cy="996126"/>
          </a:xfrm>
          <a:prstGeom prst="rect">
            <a:avLst/>
          </a:prstGeom>
        </p:spPr>
      </p:pic>
    </p:spTree>
    <p:extLst>
      <p:ext uri="{BB962C8B-B14F-4D97-AF65-F5344CB8AC3E}">
        <p14:creationId xmlns:p14="http://schemas.microsoft.com/office/powerpoint/2010/main" val="9451966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Inversion Principle </a:t>
            </a:r>
            <a:br>
              <a:rPr lang="en-US" dirty="0"/>
            </a:br>
            <a:r>
              <a:rPr lang="en-US" dirty="0"/>
              <a:t>Fix</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pic>
        <p:nvPicPr>
          <p:cNvPr id="9" name="Picture 8">
            <a:extLst>
              <a:ext uri="{FF2B5EF4-FFF2-40B4-BE49-F238E27FC236}">
                <a16:creationId xmlns:a16="http://schemas.microsoft.com/office/drawing/2014/main" xmlns="" id="{6A9F35D8-F512-424D-9528-BB0D422BA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38" y="1669532"/>
            <a:ext cx="4385263" cy="4219573"/>
          </a:xfrm>
          <a:prstGeom prst="rect">
            <a:avLst/>
          </a:prstGeom>
        </p:spPr>
      </p:pic>
      <p:pic>
        <p:nvPicPr>
          <p:cNvPr id="6" name="Picture 5">
            <a:extLst>
              <a:ext uri="{FF2B5EF4-FFF2-40B4-BE49-F238E27FC236}">
                <a16:creationId xmlns:a16="http://schemas.microsoft.com/office/drawing/2014/main" xmlns="" id="{E42E7DD9-6174-417D-8363-DFAD6745A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487" y="1632080"/>
            <a:ext cx="3679731" cy="3269704"/>
          </a:xfrm>
          <a:prstGeom prst="rect">
            <a:avLst/>
          </a:prstGeom>
        </p:spPr>
      </p:pic>
    </p:spTree>
    <p:extLst>
      <p:ext uri="{BB962C8B-B14F-4D97-AF65-F5344CB8AC3E}">
        <p14:creationId xmlns:p14="http://schemas.microsoft.com/office/powerpoint/2010/main" val="22599073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21328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1"/>
            <a:r>
              <a:rPr lang="en-US" dirty="0"/>
              <a:t>Events</a:t>
            </a:r>
          </a:p>
          <a:p>
            <a:pPr lvl="1"/>
            <a:r>
              <a:rPr lang="en-US" dirty="0"/>
              <a:t>Finalizers</a:t>
            </a:r>
          </a:p>
          <a:p>
            <a:pPr lvl="1"/>
            <a:r>
              <a:rPr lang="en-US" dirty="0"/>
              <a:t>Indexers</a:t>
            </a:r>
          </a:p>
          <a:p>
            <a:pPr lvl="1"/>
            <a:r>
              <a:rPr lang="en-US" dirty="0"/>
              <a:t>Operator</a:t>
            </a:r>
          </a:p>
          <a:p>
            <a:pPr lvl="2"/>
            <a:endParaRPr lang="en-US" dirty="0"/>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A91BF74-B33B-4843-BE42-032885A2AA2A}" type="datetime4">
              <a:rPr lang="en-US" smtClean="0"/>
              <a:t>February 26, 2018</a:t>
            </a:fld>
            <a:endParaRPr lang="nl-NL" dirty="0"/>
          </a:p>
        </p:txBody>
      </p:sp>
    </p:spTree>
    <p:extLst>
      <p:ext uri="{BB962C8B-B14F-4D97-AF65-F5344CB8AC3E}">
        <p14:creationId xmlns:p14="http://schemas.microsoft.com/office/powerpoint/2010/main" val="23198207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4234764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r>
              <a:rPr lang="en-US" dirty="0"/>
              <a:t>YAGNI</a:t>
            </a:r>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5306871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r>
              <a:rPr lang="en-US" dirty="0"/>
              <a:t>YAGNI</a:t>
            </a:r>
          </a:p>
          <a:p>
            <a:r>
              <a:rPr lang="en-US" dirty="0"/>
              <a:t>SoC</a:t>
            </a:r>
          </a:p>
          <a:p>
            <a:endParaRPr lang="en-US" dirty="0"/>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3856575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r>
              <a:rPr lang="en-US" dirty="0"/>
              <a:t>YAGNI</a:t>
            </a:r>
          </a:p>
          <a:p>
            <a:r>
              <a:rPr lang="en-US" dirty="0"/>
              <a:t>SoC</a:t>
            </a:r>
          </a:p>
          <a:p>
            <a:r>
              <a:rPr lang="en-US" dirty="0"/>
              <a:t>CQS</a:t>
            </a:r>
          </a:p>
          <a:p>
            <a:endParaRPr lang="en-US" dirty="0"/>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6846221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r>
              <a:rPr lang="en-US" dirty="0"/>
              <a:t>YAGNI</a:t>
            </a:r>
          </a:p>
          <a:p>
            <a:r>
              <a:rPr lang="en-US" dirty="0"/>
              <a:t>SoC</a:t>
            </a:r>
          </a:p>
          <a:p>
            <a:r>
              <a:rPr lang="en-US" dirty="0"/>
              <a:t>CQS</a:t>
            </a:r>
          </a:p>
          <a:p>
            <a:r>
              <a:rPr lang="en-US" dirty="0"/>
              <a:t>Law Of Demeter</a:t>
            </a:r>
          </a:p>
          <a:p>
            <a:endParaRPr lang="en-US" dirty="0"/>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1308735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a:t>
            </a:r>
          </a:p>
          <a:p>
            <a:r>
              <a:rPr lang="en-US" dirty="0"/>
              <a:t>KISS</a:t>
            </a:r>
          </a:p>
          <a:p>
            <a:r>
              <a:rPr lang="en-US" dirty="0"/>
              <a:t>YAGNI</a:t>
            </a:r>
          </a:p>
          <a:p>
            <a:r>
              <a:rPr lang="en-US" dirty="0"/>
              <a:t>SoC</a:t>
            </a:r>
          </a:p>
          <a:p>
            <a:r>
              <a:rPr lang="en-US" dirty="0"/>
              <a:t>CQS</a:t>
            </a:r>
          </a:p>
          <a:p>
            <a:r>
              <a:rPr lang="en-US" dirty="0"/>
              <a:t>Law Of Demeter</a:t>
            </a:r>
          </a:p>
          <a:p>
            <a:r>
              <a:rPr lang="en-US" dirty="0"/>
              <a:t>Boy scout rule</a:t>
            </a:r>
          </a:p>
          <a:p>
            <a:endParaRPr lang="en-US" dirty="0"/>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1415895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 = Don’t Repeat Yourself</a:t>
            </a:r>
          </a:p>
          <a:p>
            <a:endParaRPr lang="en-US" dirty="0"/>
          </a:p>
          <a:p>
            <a:endParaRPr lang="en-US" dirty="0"/>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6723579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DRY = Don’t Repeat Yourself</a:t>
            </a:r>
          </a:p>
          <a:p>
            <a:pPr marL="265113" lvl="1" indent="0">
              <a:buNone/>
            </a:pPr>
            <a:endParaRPr lang="en-US" dirty="0"/>
          </a:p>
          <a:p>
            <a:pPr marL="265113" lvl="1" indent="0">
              <a:buNone/>
            </a:pPr>
            <a:endParaRPr lang="en-US" dirty="0"/>
          </a:p>
          <a:p>
            <a:pPr marL="265113" lvl="1" indent="0">
              <a:buNone/>
            </a:pPr>
            <a:r>
              <a:rPr lang="en-US" dirty="0"/>
              <a:t>DRY principle variations : </a:t>
            </a:r>
          </a:p>
          <a:p>
            <a:pPr marL="265113" lvl="1" indent="0">
              <a:buNone/>
            </a:pPr>
            <a:endParaRPr lang="en-US" dirty="0"/>
          </a:p>
          <a:p>
            <a:pPr lvl="2"/>
            <a:r>
              <a:rPr lang="en-US" dirty="0"/>
              <a:t>Once and Only Once ( OOO)</a:t>
            </a:r>
          </a:p>
          <a:p>
            <a:pPr lvl="2"/>
            <a:r>
              <a:rPr lang="en-US" dirty="0"/>
              <a:t>Duplication Is Evil (DIE)</a:t>
            </a:r>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7869614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pic>
        <p:nvPicPr>
          <p:cNvPr id="5" name="Content Placeholder 4">
            <a:extLst>
              <a:ext uri="{FF2B5EF4-FFF2-40B4-BE49-F238E27FC236}">
                <a16:creationId xmlns:a16="http://schemas.microsoft.com/office/drawing/2014/main" xmlns="" id="{7FE6235F-2AB3-4039-A65C-436279402804}"/>
              </a:ext>
            </a:extLst>
          </p:cNvPr>
          <p:cNvPicPr>
            <a:picLocks noGrp="1" noChangeAspect="1"/>
          </p:cNvPicPr>
          <p:nvPr>
            <p:ph idx="1"/>
          </p:nvPr>
        </p:nvPicPr>
        <p:blipFill>
          <a:blip r:embed="rId3"/>
          <a:stretch>
            <a:fillRect/>
          </a:stretch>
        </p:blipFill>
        <p:spPr>
          <a:xfrm>
            <a:off x="1237572" y="884296"/>
            <a:ext cx="6463876" cy="5138476"/>
          </a:xfrm>
          <a:prstGeom prst="rect">
            <a:avLst/>
          </a:prstGeom>
        </p:spPr>
      </p:pic>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6188896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79236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About us</a:t>
            </a:r>
            <a:endParaRPr lang="nl-NL" dirty="0"/>
          </a:p>
        </p:txBody>
      </p:sp>
      <p:sp>
        <p:nvSpPr>
          <p:cNvPr id="3" name="Tijdelijke aanduiding voor inhoud 2"/>
          <p:cNvSpPr>
            <a:spLocks noGrp="1"/>
          </p:cNvSpPr>
          <p:nvPr>
            <p:ph idx="1"/>
          </p:nvPr>
        </p:nvSpPr>
        <p:spPr/>
        <p:txBody>
          <a:bodyPr>
            <a:normAutofit/>
          </a:bodyPr>
          <a:lstStyle/>
          <a:p>
            <a:r>
              <a:rPr lang="en-US" dirty="0"/>
              <a:t>Andrei </a:t>
            </a:r>
            <a:r>
              <a:rPr lang="en-US" dirty="0" err="1"/>
              <a:t>Apetrei</a:t>
            </a:r>
            <a:endParaRPr lang="ro-RO" dirty="0"/>
          </a:p>
          <a:p>
            <a:endParaRPr lang="en-US" dirty="0"/>
          </a:p>
          <a:p>
            <a:r>
              <a:rPr lang="en-US" dirty="0"/>
              <a:t>R</a:t>
            </a:r>
            <a:r>
              <a:rPr lang="ro-RO" dirty="0"/>
              <a:t>ăzvan Rădeanu</a:t>
            </a:r>
          </a:p>
          <a:p>
            <a:endParaRPr lang="ro-RO" dirty="0"/>
          </a:p>
          <a:p>
            <a:r>
              <a:rPr lang="ro-RO" dirty="0"/>
              <a:t>Radu </a:t>
            </a:r>
            <a:r>
              <a:rPr lang="ro-RO" dirty="0" err="1"/>
              <a:t>Șolcă</a:t>
            </a:r>
            <a:endParaRPr lang="en-US" dirty="0"/>
          </a:p>
          <a:p>
            <a:pPr marL="0" indent="0">
              <a:buNone/>
            </a:pPr>
            <a:endParaRPr lang="nl-NL" b="1" dirty="0"/>
          </a:p>
        </p:txBody>
      </p:sp>
      <p:sp>
        <p:nvSpPr>
          <p:cNvPr id="4" name="Tijdelijke aanduiding voor voettekst 3"/>
          <p:cNvSpPr>
            <a:spLocks noGrp="1"/>
          </p:cNvSpPr>
          <p:nvPr>
            <p:ph type="ftr" sz="quarter" idx="11"/>
          </p:nvPr>
        </p:nvSpPr>
        <p:spPr>
          <a:xfrm>
            <a:off x="617538" y="6158616"/>
            <a:ext cx="2632364" cy="365125"/>
          </a:xfrm>
        </p:spPr>
        <p:txBody>
          <a:bodyPr/>
          <a:lstStyle/>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pic>
        <p:nvPicPr>
          <p:cNvPr id="1026" name="Picture 2" descr="http://www.starstonesoftware.com/wp-content/uploads/2015/03/willco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120" y="473075"/>
            <a:ext cx="3757250" cy="500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6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members overview</a:t>
            </a:r>
          </a:p>
          <a:p>
            <a:pPr lvl="2"/>
            <a:endParaRPr lang="en-US" dirty="0"/>
          </a:p>
          <a:p>
            <a:pPr lvl="1"/>
            <a:r>
              <a:rPr lang="en-US" dirty="0"/>
              <a:t>Fields </a:t>
            </a:r>
          </a:p>
          <a:p>
            <a:pPr lvl="1"/>
            <a:r>
              <a:rPr lang="en-US" dirty="0"/>
              <a:t>Constants</a:t>
            </a:r>
          </a:p>
          <a:p>
            <a:pPr lvl="1"/>
            <a:r>
              <a:rPr lang="en-US" dirty="0"/>
              <a:t>Properties</a:t>
            </a:r>
          </a:p>
          <a:p>
            <a:pPr lvl="1"/>
            <a:r>
              <a:rPr lang="en-US" dirty="0"/>
              <a:t>Methods</a:t>
            </a:r>
          </a:p>
          <a:p>
            <a:pPr lvl="1"/>
            <a:r>
              <a:rPr lang="en-US" dirty="0"/>
              <a:t>Constructors</a:t>
            </a:r>
          </a:p>
          <a:p>
            <a:pPr lvl="1"/>
            <a:r>
              <a:rPr lang="en-US" dirty="0"/>
              <a:t>Events</a:t>
            </a:r>
          </a:p>
          <a:p>
            <a:pPr lvl="1"/>
            <a:r>
              <a:rPr lang="en-US" dirty="0"/>
              <a:t>Finalizers</a:t>
            </a:r>
          </a:p>
          <a:p>
            <a:pPr lvl="1"/>
            <a:r>
              <a:rPr lang="en-US" dirty="0"/>
              <a:t>Indexers</a:t>
            </a:r>
          </a:p>
          <a:p>
            <a:pPr lvl="1"/>
            <a:r>
              <a:rPr lang="en-US" dirty="0"/>
              <a:t>Operator</a:t>
            </a:r>
          </a:p>
          <a:p>
            <a:pPr lvl="1"/>
            <a:r>
              <a:rPr lang="en-US" dirty="0"/>
              <a:t>Nested Types</a:t>
            </a:r>
          </a:p>
          <a:p>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EBBE16A-E066-4FDB-A7B8-CFE2AB1A4FB4}" type="datetime4">
              <a:rPr lang="en-US" smtClean="0"/>
              <a:t>February 26, 2018</a:t>
            </a:fld>
            <a:endParaRPr lang="nl-NL" dirty="0"/>
          </a:p>
        </p:txBody>
      </p:sp>
    </p:spTree>
    <p:extLst>
      <p:ext uri="{BB962C8B-B14F-4D97-AF65-F5344CB8AC3E}">
        <p14:creationId xmlns:p14="http://schemas.microsoft.com/office/powerpoint/2010/main" val="37999214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r>
              <a:rPr lang="en-US" dirty="0"/>
              <a:t>The KISS principle has two main implications:</a:t>
            </a:r>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513642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r>
              <a:rPr lang="en-US" dirty="0"/>
              <a:t>The KISS principle has two main implications:</a:t>
            </a:r>
          </a:p>
          <a:p>
            <a:pPr lvl="2"/>
            <a:endParaRPr lang="en-US" dirty="0"/>
          </a:p>
          <a:p>
            <a:pPr lvl="2"/>
            <a:r>
              <a:rPr lang="en-US" dirty="0"/>
              <a:t>If you need to choose between two solutions, choose the simplest one.</a:t>
            </a:r>
          </a:p>
          <a:p>
            <a:pPr lvl="2"/>
            <a:endParaRPr lang="en-US" dirty="0"/>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4428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r>
              <a:rPr lang="en-US" dirty="0"/>
              <a:t>The KISS principle has two main implications:</a:t>
            </a:r>
          </a:p>
          <a:p>
            <a:pPr lvl="2"/>
            <a:endParaRPr lang="en-US" dirty="0"/>
          </a:p>
          <a:p>
            <a:pPr lvl="2"/>
            <a:r>
              <a:rPr lang="en-US" dirty="0"/>
              <a:t>If you need to choose between two solutions, choose the simplest one.</a:t>
            </a:r>
          </a:p>
          <a:p>
            <a:pPr marL="541337" lvl="2" indent="0">
              <a:buNone/>
            </a:pPr>
            <a:endParaRPr lang="en-US" dirty="0"/>
          </a:p>
          <a:p>
            <a:pPr lvl="2"/>
            <a:r>
              <a:rPr lang="en-US" dirty="0"/>
              <a:t>Constantly work on simplifying your code base.</a:t>
            </a:r>
          </a:p>
          <a:p>
            <a:pPr lvl="2"/>
            <a:endParaRPr lang="en-US" dirty="0"/>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5196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r>
              <a:rPr lang="en-US" dirty="0"/>
              <a:t>The KISS principle has two main implications:</a:t>
            </a:r>
          </a:p>
          <a:p>
            <a:pPr lvl="2"/>
            <a:endParaRPr lang="en-US" dirty="0"/>
          </a:p>
          <a:p>
            <a:pPr lvl="2"/>
            <a:r>
              <a:rPr lang="en-US" dirty="0"/>
              <a:t>If you need to choose between two solutions, choose the simplest one.</a:t>
            </a:r>
          </a:p>
          <a:p>
            <a:pPr marL="541337" lvl="2" indent="0">
              <a:buNone/>
            </a:pPr>
            <a:endParaRPr lang="en-US" dirty="0"/>
          </a:p>
          <a:p>
            <a:pPr lvl="2"/>
            <a:r>
              <a:rPr lang="en-US" dirty="0"/>
              <a:t>Constantly work on simplifying your code base.</a:t>
            </a:r>
          </a:p>
          <a:p>
            <a:pPr lvl="2"/>
            <a:endParaRPr lang="en-US" dirty="0"/>
          </a:p>
          <a:p>
            <a:pPr marL="265113" lvl="1" indent="0">
              <a:buNone/>
            </a:pPr>
            <a:r>
              <a:rPr lang="en-US" b="1" dirty="0"/>
              <a:t>The simpler your solution is, the better you are as a software developer</a:t>
            </a:r>
            <a:r>
              <a:rPr lang="en-US" dirty="0"/>
              <a:t>.</a:t>
            </a:r>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307217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r>
              <a:rPr lang="en-US" dirty="0"/>
              <a:t>The KISS principle has two main implications:</a:t>
            </a:r>
          </a:p>
          <a:p>
            <a:pPr lvl="2"/>
            <a:endParaRPr lang="en-US" dirty="0"/>
          </a:p>
          <a:p>
            <a:pPr lvl="2"/>
            <a:r>
              <a:rPr lang="en-US" dirty="0"/>
              <a:t>If you need to choose between two solutions, choose the simplest one.</a:t>
            </a:r>
          </a:p>
          <a:p>
            <a:pPr marL="541337" lvl="2" indent="0">
              <a:buNone/>
            </a:pPr>
            <a:endParaRPr lang="en-US" dirty="0"/>
          </a:p>
          <a:p>
            <a:pPr lvl="2"/>
            <a:r>
              <a:rPr lang="en-US" dirty="0"/>
              <a:t>Constantly work on simplifying your code base.</a:t>
            </a:r>
          </a:p>
          <a:p>
            <a:pPr lvl="2"/>
            <a:endParaRPr lang="en-US" dirty="0"/>
          </a:p>
          <a:p>
            <a:pPr marL="265113" lvl="1" indent="0">
              <a:buNone/>
            </a:pPr>
            <a:r>
              <a:rPr lang="en-US" b="1" dirty="0"/>
              <a:t>The simpler your solution is, the better you are as a software developer</a:t>
            </a:r>
            <a:r>
              <a:rPr lang="en-US" dirty="0"/>
              <a:t>.</a:t>
            </a:r>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EE63BDCF-3212-48EC-94EC-FECA6CB759A3}"/>
              </a:ext>
            </a:extLst>
          </p:cNvPr>
          <p:cNvPicPr>
            <a:picLocks noChangeAspect="1"/>
          </p:cNvPicPr>
          <p:nvPr/>
        </p:nvPicPr>
        <p:blipFill>
          <a:blip r:embed="rId3"/>
          <a:stretch>
            <a:fillRect/>
          </a:stretch>
        </p:blipFill>
        <p:spPr>
          <a:xfrm>
            <a:off x="617538" y="4603013"/>
            <a:ext cx="8537698" cy="1144644"/>
          </a:xfrm>
          <a:prstGeom prst="rect">
            <a:avLst/>
          </a:prstGeom>
        </p:spPr>
      </p:pic>
    </p:spTree>
    <p:extLst>
      <p:ext uri="{BB962C8B-B14F-4D97-AF65-F5344CB8AC3E}">
        <p14:creationId xmlns:p14="http://schemas.microsoft.com/office/powerpoint/2010/main" val="16759804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KISS = Keep It Simple, Stupid</a:t>
            </a:r>
          </a:p>
          <a:p>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1026" name="Picture 2" descr="http://3.bp.blogspot.com/-k2q8l0rdHcg/UHoiC4lVhWI/AAAAAAAAEIs/k5BpgIVVbkI/s1600/062112_kiss.png">
            <a:extLst>
              <a:ext uri="{FF2B5EF4-FFF2-40B4-BE49-F238E27FC236}">
                <a16:creationId xmlns:a16="http://schemas.microsoft.com/office/drawing/2014/main" xmlns="" id="{5AD86E8E-CE2C-4CA4-BEA2-7FF2A5D04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10" y="2250920"/>
            <a:ext cx="6096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4129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YAGNI = You Aren't </a:t>
            </a:r>
            <a:r>
              <a:rPr lang="en-US" dirty="0" err="1"/>
              <a:t>Gonna</a:t>
            </a:r>
            <a:r>
              <a:rPr lang="en-US" dirty="0"/>
              <a:t> Need It</a:t>
            </a:r>
          </a:p>
          <a:p>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371032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YAGNI = You Aren't </a:t>
            </a:r>
            <a:r>
              <a:rPr lang="en-US" dirty="0" err="1"/>
              <a:t>Gonna</a:t>
            </a:r>
            <a:r>
              <a:rPr lang="en-US" dirty="0"/>
              <a:t> Need It</a:t>
            </a:r>
          </a:p>
          <a:p>
            <a:endParaRPr lang="en-US" dirty="0"/>
          </a:p>
          <a:p>
            <a:pPr marL="265113" lvl="1" indent="0">
              <a:buNone/>
            </a:pPr>
            <a:r>
              <a:rPr lang="en-US" dirty="0"/>
              <a:t>You shouldn’t do anything that is not needed right now.</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5678166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YAGNI = You Aren't </a:t>
            </a:r>
            <a:r>
              <a:rPr lang="en-US" dirty="0" err="1"/>
              <a:t>Gonna</a:t>
            </a:r>
            <a:r>
              <a:rPr lang="en-US" dirty="0"/>
              <a:t> Need It</a:t>
            </a:r>
          </a:p>
          <a:p>
            <a:endParaRPr lang="en-US" dirty="0"/>
          </a:p>
          <a:p>
            <a:pPr marL="265113" lvl="1" indent="0">
              <a:buNone/>
            </a:pPr>
            <a:r>
              <a:rPr lang="en-US" dirty="0"/>
              <a:t>You shouldn’t do anything that is not needed right now.</a:t>
            </a:r>
          </a:p>
          <a:p>
            <a:pPr marL="265113" lvl="1" indent="0">
              <a:buNone/>
            </a:pPr>
            <a:endParaRPr lang="en-US" dirty="0"/>
          </a:p>
          <a:p>
            <a:pPr marL="265113" lvl="1" indent="0">
              <a:buNone/>
            </a:pPr>
            <a:endParaRPr lang="en-US" dirty="0"/>
          </a:p>
          <a:p>
            <a:pPr marL="265113" lvl="1" indent="0">
              <a:buNone/>
            </a:pPr>
            <a:r>
              <a:rPr lang="en-US" dirty="0"/>
              <a:t>Nothing can save you more time than not writing code.</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3694527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YAGNI = You Aren't </a:t>
            </a:r>
            <a:r>
              <a:rPr lang="en-US" dirty="0" err="1"/>
              <a:t>Gonna</a:t>
            </a:r>
            <a:r>
              <a:rPr lang="en-US" dirty="0"/>
              <a:t> Need It</a:t>
            </a:r>
          </a:p>
          <a:p>
            <a:endParaRPr lang="en-US" dirty="0"/>
          </a:p>
          <a:p>
            <a:pPr marL="265113" lvl="1" indent="0">
              <a:buNone/>
            </a:pPr>
            <a:r>
              <a:rPr lang="en-US" dirty="0"/>
              <a:t>You shouldn’t do anything that is not needed right now.</a:t>
            </a:r>
          </a:p>
          <a:p>
            <a:pPr marL="265113" lvl="1" indent="0">
              <a:buNone/>
            </a:pPr>
            <a:endParaRPr lang="en-US" dirty="0"/>
          </a:p>
          <a:p>
            <a:pPr marL="265113" lvl="1" indent="0">
              <a:buNone/>
            </a:pPr>
            <a:endParaRPr lang="en-US" dirty="0"/>
          </a:p>
          <a:p>
            <a:pPr marL="265113" lvl="1" indent="0">
              <a:buNone/>
            </a:pPr>
            <a:r>
              <a:rPr lang="en-US" dirty="0"/>
              <a:t>Nothing can save you more time than not writing code.</a:t>
            </a:r>
          </a:p>
          <a:p>
            <a:pPr marL="265113" lvl="1" indent="0">
              <a:buNone/>
            </a:pPr>
            <a:endParaRPr lang="en-US" dirty="0"/>
          </a:p>
          <a:p>
            <a:pPr marL="265113" lvl="1" indent="0">
              <a:buNone/>
            </a:pPr>
            <a:endParaRPr lang="en-US" dirty="0"/>
          </a:p>
          <a:p>
            <a:pPr marL="265113" lvl="1" indent="0">
              <a:buNone/>
            </a:pPr>
            <a:r>
              <a:rPr lang="en-US" dirty="0"/>
              <a:t>Thinking ahead is opposite to “</a:t>
            </a:r>
            <a:r>
              <a:rPr lang="en-US" dirty="0" err="1"/>
              <a:t>Yagni</a:t>
            </a:r>
            <a:r>
              <a:rPr lang="en-US" dirty="0"/>
              <a:t> thinking”</a:t>
            </a:r>
          </a:p>
          <a:p>
            <a:pPr marL="265113" lvl="1" indent="0">
              <a:buNone/>
            </a:pPr>
            <a:endParaRPr lang="en-US" dirty="0"/>
          </a:p>
          <a:p>
            <a:pPr marL="265113" lvl="1" indent="0">
              <a:buNone/>
            </a:pPr>
            <a:r>
              <a:rPr lang="en-US" b="1" dirty="0"/>
              <a:t>Laying the foundation for a functionality that we don’t need right now and might need in future almost never pays off.</a:t>
            </a: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31222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Static classes</a:t>
            </a:r>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E36F3A2E-E236-458B-9C72-F5D84E35E77B}" type="datetime4">
              <a:rPr lang="en-US" smtClean="0"/>
              <a:t>February 26, 2018</a:t>
            </a:fld>
            <a:endParaRPr lang="nl-NL" dirty="0"/>
          </a:p>
        </p:txBody>
      </p:sp>
    </p:spTree>
    <p:extLst>
      <p:ext uri="{BB962C8B-B14F-4D97-AF65-F5344CB8AC3E}">
        <p14:creationId xmlns:p14="http://schemas.microsoft.com/office/powerpoint/2010/main" val="37113511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F0555F55-8630-4558-84FB-977D47B069E6}"/>
              </a:ext>
            </a:extLst>
          </p:cNvPr>
          <p:cNvPicPr>
            <a:picLocks noChangeAspect="1"/>
          </p:cNvPicPr>
          <p:nvPr/>
        </p:nvPicPr>
        <p:blipFill>
          <a:blip r:embed="rId3"/>
          <a:stretch>
            <a:fillRect/>
          </a:stretch>
        </p:blipFill>
        <p:spPr>
          <a:xfrm>
            <a:off x="2228620" y="1041674"/>
            <a:ext cx="4941000" cy="4898648"/>
          </a:xfrm>
          <a:prstGeom prst="rect">
            <a:avLst/>
          </a:prstGeom>
        </p:spPr>
      </p:pic>
    </p:spTree>
    <p:extLst>
      <p:ext uri="{BB962C8B-B14F-4D97-AF65-F5344CB8AC3E}">
        <p14:creationId xmlns:p14="http://schemas.microsoft.com/office/powerpoint/2010/main" val="36713802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5980259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a:p>
            <a:pPr marL="265113" lvl="1" indent="0">
              <a:buNone/>
            </a:pPr>
            <a:r>
              <a:rPr lang="en-US" dirty="0"/>
              <a:t>Using SoC you can : </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638099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a:p>
            <a:pPr marL="265113" lvl="1" indent="0">
              <a:buNone/>
            </a:pPr>
            <a:r>
              <a:rPr lang="en-US" dirty="0"/>
              <a:t>Using SoC you can : </a:t>
            </a:r>
          </a:p>
          <a:p>
            <a:pPr marL="265113" lvl="1" indent="0">
              <a:buNone/>
            </a:pPr>
            <a:endParaRPr lang="en-US" dirty="0"/>
          </a:p>
          <a:p>
            <a:pPr lvl="2"/>
            <a:r>
              <a:rPr lang="en-US" dirty="0"/>
              <a:t>allow people to work on individual pieces of the system in isolation</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011906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a:p>
            <a:pPr marL="265113" lvl="1" indent="0">
              <a:buNone/>
            </a:pPr>
            <a:r>
              <a:rPr lang="en-US" dirty="0"/>
              <a:t>Using SoC you can : </a:t>
            </a:r>
          </a:p>
          <a:p>
            <a:pPr marL="265113" lvl="1" indent="0">
              <a:buNone/>
            </a:pPr>
            <a:endParaRPr lang="en-US" dirty="0"/>
          </a:p>
          <a:p>
            <a:pPr lvl="2"/>
            <a:r>
              <a:rPr lang="en-US" dirty="0"/>
              <a:t>allow people to work on individual pieces of the system in isolation</a:t>
            </a:r>
          </a:p>
          <a:p>
            <a:pPr lvl="2"/>
            <a:endParaRPr lang="en-US" dirty="0"/>
          </a:p>
          <a:p>
            <a:pPr lvl="2"/>
            <a:r>
              <a:rPr lang="en-US" dirty="0"/>
              <a:t>facilitate reusability</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2808108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a:p>
            <a:pPr marL="265113" lvl="1" indent="0">
              <a:buNone/>
            </a:pPr>
            <a:r>
              <a:rPr lang="en-US" dirty="0"/>
              <a:t>Using SoC you can : </a:t>
            </a:r>
          </a:p>
          <a:p>
            <a:pPr marL="265113" lvl="1" indent="0">
              <a:buNone/>
            </a:pPr>
            <a:endParaRPr lang="en-US" dirty="0"/>
          </a:p>
          <a:p>
            <a:pPr lvl="2"/>
            <a:r>
              <a:rPr lang="en-US" dirty="0"/>
              <a:t>allow people to work on individual pieces of the system in isolation</a:t>
            </a:r>
          </a:p>
          <a:p>
            <a:pPr lvl="2"/>
            <a:endParaRPr lang="en-US" dirty="0"/>
          </a:p>
          <a:p>
            <a:pPr lvl="2"/>
            <a:r>
              <a:rPr lang="en-US" dirty="0"/>
              <a:t>facilitate reusability</a:t>
            </a:r>
          </a:p>
          <a:p>
            <a:pPr lvl="2"/>
            <a:endParaRPr lang="en-US" dirty="0"/>
          </a:p>
          <a:p>
            <a:pPr lvl="2"/>
            <a:r>
              <a:rPr lang="en-US" dirty="0"/>
              <a:t>ensure the maintainability of a system</a:t>
            </a:r>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6877567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SoC = Separation of Concerns</a:t>
            </a:r>
          </a:p>
          <a:p>
            <a:endParaRPr lang="en-US" dirty="0"/>
          </a:p>
          <a:p>
            <a:pPr marL="265113" lvl="1" indent="0">
              <a:buNone/>
            </a:pPr>
            <a:r>
              <a:rPr lang="en-US" dirty="0"/>
              <a:t>Using SoC you can : </a:t>
            </a:r>
          </a:p>
          <a:p>
            <a:pPr marL="265113" lvl="1" indent="0">
              <a:buNone/>
            </a:pPr>
            <a:endParaRPr lang="en-US" dirty="0"/>
          </a:p>
          <a:p>
            <a:pPr lvl="2"/>
            <a:r>
              <a:rPr lang="en-US" dirty="0"/>
              <a:t>allow people to work on individual pieces of the system in isolation</a:t>
            </a:r>
          </a:p>
          <a:p>
            <a:pPr lvl="2"/>
            <a:endParaRPr lang="en-US" dirty="0"/>
          </a:p>
          <a:p>
            <a:pPr lvl="2"/>
            <a:r>
              <a:rPr lang="en-US" dirty="0"/>
              <a:t>facilitate reusability</a:t>
            </a:r>
          </a:p>
          <a:p>
            <a:pPr lvl="2"/>
            <a:endParaRPr lang="en-US" dirty="0"/>
          </a:p>
          <a:p>
            <a:pPr lvl="2"/>
            <a:r>
              <a:rPr lang="en-US" dirty="0"/>
              <a:t>ensure the maintainability of a system</a:t>
            </a:r>
          </a:p>
          <a:p>
            <a:pPr lvl="2"/>
            <a:endParaRPr lang="en-US" dirty="0"/>
          </a:p>
          <a:p>
            <a:pPr lvl="2"/>
            <a:r>
              <a:rPr lang="en-US" dirty="0"/>
              <a:t>add new features easily</a:t>
            </a:r>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0070997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pPr marL="0"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67521052-06EE-4489-A000-91690175F05E}"/>
              </a:ext>
            </a:extLst>
          </p:cNvPr>
          <p:cNvPicPr>
            <a:picLocks noChangeAspect="1"/>
          </p:cNvPicPr>
          <p:nvPr/>
        </p:nvPicPr>
        <p:blipFill>
          <a:blip r:embed="rId3"/>
          <a:stretch>
            <a:fillRect/>
          </a:stretch>
        </p:blipFill>
        <p:spPr>
          <a:xfrm>
            <a:off x="469275" y="1257465"/>
            <a:ext cx="8459690" cy="760286"/>
          </a:xfrm>
          <a:prstGeom prst="rect">
            <a:avLst/>
          </a:prstGeom>
        </p:spPr>
      </p:pic>
    </p:spTree>
    <p:extLst>
      <p:ext uri="{BB962C8B-B14F-4D97-AF65-F5344CB8AC3E}">
        <p14:creationId xmlns:p14="http://schemas.microsoft.com/office/powerpoint/2010/main" val="1683409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pPr marL="0"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67521052-06EE-4489-A000-91690175F05E}"/>
              </a:ext>
            </a:extLst>
          </p:cNvPr>
          <p:cNvPicPr>
            <a:picLocks noChangeAspect="1"/>
          </p:cNvPicPr>
          <p:nvPr/>
        </p:nvPicPr>
        <p:blipFill>
          <a:blip r:embed="rId3"/>
          <a:stretch>
            <a:fillRect/>
          </a:stretch>
        </p:blipFill>
        <p:spPr>
          <a:xfrm>
            <a:off x="469275" y="1257465"/>
            <a:ext cx="8459690" cy="760286"/>
          </a:xfrm>
          <a:prstGeom prst="rect">
            <a:avLst/>
          </a:prstGeom>
        </p:spPr>
      </p:pic>
      <p:pic>
        <p:nvPicPr>
          <p:cNvPr id="7" name="Picture 6">
            <a:extLst>
              <a:ext uri="{FF2B5EF4-FFF2-40B4-BE49-F238E27FC236}">
                <a16:creationId xmlns:a16="http://schemas.microsoft.com/office/drawing/2014/main" xmlns="" id="{8903BBD7-7055-4ECC-B7A5-13B382D74248}"/>
              </a:ext>
            </a:extLst>
          </p:cNvPr>
          <p:cNvPicPr>
            <a:picLocks noChangeAspect="1"/>
          </p:cNvPicPr>
          <p:nvPr/>
        </p:nvPicPr>
        <p:blipFill>
          <a:blip r:embed="rId4"/>
          <a:stretch>
            <a:fillRect/>
          </a:stretch>
        </p:blipFill>
        <p:spPr>
          <a:xfrm>
            <a:off x="286394" y="2131728"/>
            <a:ext cx="8494307" cy="3614444"/>
          </a:xfrm>
          <a:prstGeom prst="rect">
            <a:avLst/>
          </a:prstGeom>
        </p:spPr>
      </p:pic>
    </p:spTree>
    <p:extLst>
      <p:ext uri="{BB962C8B-B14F-4D97-AF65-F5344CB8AC3E}">
        <p14:creationId xmlns:p14="http://schemas.microsoft.com/office/powerpoint/2010/main" val="28717325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75404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Static classes</a:t>
            </a:r>
          </a:p>
          <a:p>
            <a:pPr lvl="2"/>
            <a:endParaRPr lang="en-US" dirty="0"/>
          </a:p>
          <a:p>
            <a:pPr lvl="1"/>
            <a:r>
              <a:rPr lang="en-US" dirty="0"/>
              <a:t>Cannot be instantiated</a:t>
            </a:r>
          </a:p>
          <a:p>
            <a:pPr lvl="4"/>
            <a:endParaRPr lang="en-US" dirty="0"/>
          </a:p>
          <a:p>
            <a:pPr lvl="4"/>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589FC34-4A4B-4DEB-B46D-81214780EA59}" type="datetime4">
              <a:rPr lang="en-US" smtClean="0"/>
              <a:t>February 26, 2018</a:t>
            </a:fld>
            <a:endParaRPr lang="nl-NL" dirty="0"/>
          </a:p>
        </p:txBody>
      </p:sp>
    </p:spTree>
    <p:extLst>
      <p:ext uri="{BB962C8B-B14F-4D97-AF65-F5344CB8AC3E}">
        <p14:creationId xmlns:p14="http://schemas.microsoft.com/office/powerpoint/2010/main" val="25690376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pPr marL="265113" lvl="1" indent="0">
              <a:buNone/>
            </a:pPr>
            <a:endParaRPr lang="en-US" dirty="0"/>
          </a:p>
          <a:p>
            <a:pPr marL="265113" lvl="1" indent="0">
              <a:buNone/>
            </a:pPr>
            <a:endParaRPr lang="en-US" dirty="0"/>
          </a:p>
          <a:p>
            <a:pPr marL="265113" lvl="1" indent="0" fontAlgn="base">
              <a:buNone/>
            </a:pPr>
            <a:r>
              <a:rPr lang="en-US" dirty="0"/>
              <a:t>The fundamental idea is that we should divide an object's methods into two sharply separated categories:</a:t>
            </a:r>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7603873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pPr marL="265113" lvl="1" indent="0">
              <a:buNone/>
            </a:pPr>
            <a:endParaRPr lang="en-US" dirty="0"/>
          </a:p>
          <a:p>
            <a:pPr marL="265113" lvl="1" indent="0">
              <a:buNone/>
            </a:pPr>
            <a:endParaRPr lang="en-US" dirty="0"/>
          </a:p>
          <a:p>
            <a:pPr marL="265113" lvl="1" indent="0" fontAlgn="base">
              <a:buNone/>
            </a:pPr>
            <a:r>
              <a:rPr lang="en-US" dirty="0"/>
              <a:t>The fundamental idea is that we should divide an object's methods into two sharply separated categories:</a:t>
            </a:r>
          </a:p>
          <a:p>
            <a:pPr marL="265113" lvl="1" indent="0" fontAlgn="base">
              <a:buNone/>
            </a:pPr>
            <a:endParaRPr lang="en-US" dirty="0"/>
          </a:p>
          <a:p>
            <a:pPr lvl="2" fontAlgn="base"/>
            <a:r>
              <a:rPr lang="en-US" b="1" dirty="0"/>
              <a:t>Queries</a:t>
            </a:r>
            <a:r>
              <a:rPr lang="en-US" dirty="0"/>
              <a:t>: Return a result and do not change the observable state of the system (are free of side effects).</a:t>
            </a:r>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3827068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pPr marL="265113" lvl="1" indent="0">
              <a:buNone/>
            </a:pPr>
            <a:endParaRPr lang="en-US" dirty="0"/>
          </a:p>
          <a:p>
            <a:pPr marL="265113" lvl="1" indent="0">
              <a:buNone/>
            </a:pPr>
            <a:endParaRPr lang="en-US" dirty="0"/>
          </a:p>
          <a:p>
            <a:pPr marL="265113" lvl="1" indent="0" fontAlgn="base">
              <a:buNone/>
            </a:pPr>
            <a:r>
              <a:rPr lang="en-US" dirty="0"/>
              <a:t>The fundamental idea is that we should divide an object's methods into two sharply separated categories:</a:t>
            </a:r>
          </a:p>
          <a:p>
            <a:pPr marL="265113" lvl="1" indent="0" fontAlgn="base">
              <a:buNone/>
            </a:pPr>
            <a:endParaRPr lang="en-US" dirty="0"/>
          </a:p>
          <a:p>
            <a:pPr lvl="2" fontAlgn="base"/>
            <a:r>
              <a:rPr lang="en-US" b="1" dirty="0"/>
              <a:t>Queries</a:t>
            </a:r>
            <a:r>
              <a:rPr lang="en-US" dirty="0"/>
              <a:t>: Return a result and do not change the observable state of the system (are free of side effects).</a:t>
            </a:r>
          </a:p>
          <a:p>
            <a:pPr lvl="2" fontAlgn="base"/>
            <a:endParaRPr lang="en-US" dirty="0"/>
          </a:p>
          <a:p>
            <a:pPr lvl="2" fontAlgn="base"/>
            <a:r>
              <a:rPr lang="en-US" b="1" dirty="0"/>
              <a:t>Commands</a:t>
            </a:r>
            <a:r>
              <a:rPr lang="en-US" dirty="0"/>
              <a:t>: Change the state of a system but do not return a value.</a:t>
            </a:r>
          </a:p>
          <a:p>
            <a:pPr marL="265113" lvl="1"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40751917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pPr marL="265113" lvl="1" indent="0">
              <a:buNone/>
            </a:pPr>
            <a:endParaRPr lang="en-US" dirty="0"/>
          </a:p>
          <a:p>
            <a:pPr marL="265113" lvl="1" indent="0">
              <a:buNone/>
            </a:pPr>
            <a:endParaRPr lang="en-US" dirty="0"/>
          </a:p>
          <a:p>
            <a:pPr marL="265113" lvl="1"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CE5055C3-EB5B-4DF9-8549-EEC9C8ED7A33}"/>
              </a:ext>
            </a:extLst>
          </p:cNvPr>
          <p:cNvPicPr>
            <a:picLocks noChangeAspect="1"/>
          </p:cNvPicPr>
          <p:nvPr/>
        </p:nvPicPr>
        <p:blipFill>
          <a:blip r:embed="rId3"/>
          <a:stretch>
            <a:fillRect/>
          </a:stretch>
        </p:blipFill>
        <p:spPr>
          <a:xfrm>
            <a:off x="0" y="2230183"/>
            <a:ext cx="18237515" cy="1997749"/>
          </a:xfrm>
          <a:prstGeom prst="rect">
            <a:avLst/>
          </a:prstGeom>
        </p:spPr>
      </p:pic>
    </p:spTree>
    <p:extLst>
      <p:ext uri="{BB962C8B-B14F-4D97-AF65-F5344CB8AC3E}">
        <p14:creationId xmlns:p14="http://schemas.microsoft.com/office/powerpoint/2010/main" val="8253696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CQS = Command Query Separation</a:t>
            </a:r>
          </a:p>
          <a:p>
            <a:pPr marL="265113" lvl="1" indent="0">
              <a:buNone/>
            </a:pPr>
            <a:endParaRPr lang="en-US" dirty="0"/>
          </a:p>
          <a:p>
            <a:pPr marL="265113" lvl="1" indent="0">
              <a:buNone/>
            </a:pPr>
            <a:endParaRPr lang="en-US" dirty="0"/>
          </a:p>
          <a:p>
            <a:pPr marL="265113" lvl="1"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7" name="Picture 6">
            <a:extLst>
              <a:ext uri="{FF2B5EF4-FFF2-40B4-BE49-F238E27FC236}">
                <a16:creationId xmlns:a16="http://schemas.microsoft.com/office/drawing/2014/main" xmlns="" id="{E9B7394A-345B-4B21-822E-FEF884248AA1}"/>
              </a:ext>
            </a:extLst>
          </p:cNvPr>
          <p:cNvPicPr>
            <a:picLocks noChangeAspect="1"/>
          </p:cNvPicPr>
          <p:nvPr/>
        </p:nvPicPr>
        <p:blipFill>
          <a:blip r:embed="rId3"/>
          <a:stretch>
            <a:fillRect/>
          </a:stretch>
        </p:blipFill>
        <p:spPr>
          <a:xfrm>
            <a:off x="514893" y="2512123"/>
            <a:ext cx="8171025" cy="2876741"/>
          </a:xfrm>
          <a:prstGeom prst="rect">
            <a:avLst/>
          </a:prstGeom>
        </p:spPr>
      </p:pic>
    </p:spTree>
    <p:extLst>
      <p:ext uri="{BB962C8B-B14F-4D97-AF65-F5344CB8AC3E}">
        <p14:creationId xmlns:p14="http://schemas.microsoft.com/office/powerpoint/2010/main" val="6352389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Law of Demeter</a:t>
            </a:r>
          </a:p>
          <a:p>
            <a:pPr marL="265113" lvl="1"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31190482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Law of Demeter</a:t>
            </a:r>
          </a:p>
          <a:p>
            <a:pPr marL="265113" lvl="1" indent="0">
              <a:buNone/>
            </a:pPr>
            <a:endParaRPr lang="en-US" dirty="0"/>
          </a:p>
          <a:p>
            <a:pPr marL="265113" lvl="1" indent="0">
              <a:buNone/>
            </a:pPr>
            <a:r>
              <a:rPr lang="en-US" i="1" dirty="0"/>
              <a:t>Each unit should have only limited knowledge about other units: only units “closely” related to the current unit. Each unit should only talk to its friends; don’t talk to strangers.</a:t>
            </a:r>
            <a:endParaRPr lang="en-US" dirty="0"/>
          </a:p>
          <a:p>
            <a:pPr marL="265113" lvl="1" indent="0">
              <a:buNone/>
            </a:pPr>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16171832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pic>
        <p:nvPicPr>
          <p:cNvPr id="5" name="Content Placeholder 4">
            <a:extLst>
              <a:ext uri="{FF2B5EF4-FFF2-40B4-BE49-F238E27FC236}">
                <a16:creationId xmlns:a16="http://schemas.microsoft.com/office/drawing/2014/main" xmlns="" id="{672770F6-1F5B-4E6D-AC47-5E7BE862760E}"/>
              </a:ext>
            </a:extLst>
          </p:cNvPr>
          <p:cNvPicPr>
            <a:picLocks noGrp="1" noChangeAspect="1"/>
          </p:cNvPicPr>
          <p:nvPr>
            <p:ph idx="1"/>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0609984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r>
              <a:rPr lang="en-US" dirty="0"/>
              <a:t>Boy scout rule</a:t>
            </a:r>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7549900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Other principles</a:t>
            </a:r>
            <a:endParaRPr lang="nl-NL" dirty="0"/>
          </a:p>
        </p:txBody>
      </p:sp>
      <p:sp>
        <p:nvSpPr>
          <p:cNvPr id="3" name="Tijdelijke aanduiding voor inhoud 2"/>
          <p:cNvSpPr>
            <a:spLocks noGrp="1"/>
          </p:cNvSpPr>
          <p:nvPr>
            <p:ph idx="1"/>
          </p:nvPr>
        </p:nvSpPr>
        <p:spPr/>
        <p:txBody>
          <a:bodyPr>
            <a:normAutofit/>
          </a:bodyPr>
          <a:lstStyle/>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pic>
        <p:nvPicPr>
          <p:cNvPr id="5" name="Picture 4">
            <a:extLst>
              <a:ext uri="{FF2B5EF4-FFF2-40B4-BE49-F238E27FC236}">
                <a16:creationId xmlns:a16="http://schemas.microsoft.com/office/drawing/2014/main" xmlns="" id="{B15A7CC5-AC5B-4B45-B557-168135445D61}"/>
              </a:ext>
            </a:extLst>
          </p:cNvPr>
          <p:cNvPicPr>
            <a:picLocks noChangeAspect="1"/>
          </p:cNvPicPr>
          <p:nvPr/>
        </p:nvPicPr>
        <p:blipFill>
          <a:blip r:embed="rId3"/>
          <a:stretch>
            <a:fillRect/>
          </a:stretch>
        </p:blipFill>
        <p:spPr>
          <a:xfrm>
            <a:off x="0" y="0"/>
            <a:ext cx="9161060" cy="6858000"/>
          </a:xfrm>
          <a:prstGeom prst="rect">
            <a:avLst/>
          </a:prstGeom>
        </p:spPr>
      </p:pic>
    </p:spTree>
    <p:extLst>
      <p:ext uri="{BB962C8B-B14F-4D97-AF65-F5344CB8AC3E}">
        <p14:creationId xmlns:p14="http://schemas.microsoft.com/office/powerpoint/2010/main" val="1654703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Static classes</a:t>
            </a:r>
          </a:p>
          <a:p>
            <a:pPr marL="541337" lvl="2" indent="0">
              <a:buNone/>
            </a:pPr>
            <a:endParaRPr lang="en-US" dirty="0"/>
          </a:p>
          <a:p>
            <a:pPr lvl="1"/>
            <a:r>
              <a:rPr lang="en-US" dirty="0"/>
              <a:t>Cannot be instantiated</a:t>
            </a:r>
          </a:p>
          <a:p>
            <a:pPr lvl="1"/>
            <a:r>
              <a:rPr lang="en-US" dirty="0"/>
              <a:t>Contains only static members. </a:t>
            </a:r>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4B2B5F27-33D1-4E6E-9FE3-6EB2971B5745}" type="datetime4">
              <a:rPr lang="en-US" smtClean="0"/>
              <a:t>February 26, 2018</a:t>
            </a:fld>
            <a:endParaRPr lang="nl-NL" dirty="0"/>
          </a:p>
        </p:txBody>
      </p:sp>
    </p:spTree>
    <p:extLst>
      <p:ext uri="{BB962C8B-B14F-4D97-AF65-F5344CB8AC3E}">
        <p14:creationId xmlns:p14="http://schemas.microsoft.com/office/powerpoint/2010/main" val="18886407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a:t>
            </a:r>
            <a:endParaRPr lang="nl-NL" dirty="0"/>
          </a:p>
        </p:txBody>
      </p:sp>
      <p:sp>
        <p:nvSpPr>
          <p:cNvPr id="3" name="Tijdelijke aanduiding voor inhoud 2"/>
          <p:cNvSpPr>
            <a:spLocks noGrp="1"/>
          </p:cNvSpPr>
          <p:nvPr>
            <p:ph idx="1"/>
          </p:nvPr>
        </p:nvSpPr>
        <p:spPr/>
        <p:txBody>
          <a:bodyPr>
            <a:normAutofit/>
          </a:bodyPr>
          <a:lstStyle/>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2927244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p:txBody>
          <a:bodyPr/>
          <a:lstStyle/>
          <a:p>
            <a:r>
              <a:rPr lang="en-US" dirty="0"/>
              <a:t>Questions?</a:t>
            </a:r>
            <a:endParaRPr lang="nl-NL" dirty="0"/>
          </a:p>
        </p:txBody>
      </p:sp>
      <p:sp>
        <p:nvSpPr>
          <p:cNvPr id="2" name="Tekstvak 1"/>
          <p:cNvSpPr txBox="1"/>
          <p:nvPr/>
        </p:nvSpPr>
        <p:spPr>
          <a:xfrm>
            <a:off x="611560" y="3473436"/>
            <a:ext cx="4202811" cy="2308324"/>
          </a:xfrm>
          <a:prstGeom prst="rect">
            <a:avLst/>
          </a:prstGeom>
          <a:noFill/>
        </p:spPr>
        <p:txBody>
          <a:bodyPr wrap="square" rtlCol="0">
            <a:spAutoFit/>
          </a:bodyPr>
          <a:lstStyle/>
          <a:p>
            <a:r>
              <a:rPr lang="ro-RO" sz="1600" dirty="0">
                <a:solidFill>
                  <a:schemeClr val="bg1"/>
                </a:solidFill>
                <a:latin typeface="Arial"/>
                <a:cs typeface="Arial"/>
              </a:rPr>
              <a:t>Andrei Apetrei</a:t>
            </a:r>
            <a:endParaRPr lang="nl-NL" sz="1600" dirty="0">
              <a:solidFill>
                <a:schemeClr val="bg1"/>
              </a:solidFill>
              <a:latin typeface="Arial"/>
              <a:cs typeface="Arial"/>
            </a:endParaRPr>
          </a:p>
          <a:p>
            <a:r>
              <a:rPr lang="ro-RO" sz="1600" dirty="0">
                <a:solidFill>
                  <a:schemeClr val="bg1"/>
                </a:solidFill>
                <a:latin typeface="Arial"/>
                <a:cs typeface="Arial"/>
              </a:rPr>
              <a:t>andrei.apetrei</a:t>
            </a:r>
            <a:r>
              <a:rPr lang="nl-NL" sz="1600" dirty="0">
                <a:solidFill>
                  <a:schemeClr val="bg1"/>
                </a:solidFill>
                <a:latin typeface="Arial"/>
                <a:cs typeface="Arial"/>
              </a:rPr>
              <a:t>@centric.eu</a:t>
            </a:r>
          </a:p>
          <a:p>
            <a:endParaRPr lang="nl-NL" sz="1600" dirty="0">
              <a:solidFill>
                <a:schemeClr val="bg1"/>
              </a:solidFill>
              <a:latin typeface="Arial"/>
              <a:cs typeface="Arial"/>
            </a:endParaRPr>
          </a:p>
          <a:p>
            <a:r>
              <a:rPr lang="ro-RO" sz="1600" dirty="0">
                <a:solidFill>
                  <a:schemeClr val="bg1"/>
                </a:solidFill>
                <a:latin typeface="Arial"/>
                <a:cs typeface="Arial"/>
              </a:rPr>
              <a:t>Răzvan Rădeanu</a:t>
            </a:r>
            <a:endParaRPr lang="nl-NL" sz="1600" dirty="0">
              <a:solidFill>
                <a:schemeClr val="bg1"/>
              </a:solidFill>
              <a:latin typeface="Arial"/>
              <a:cs typeface="Arial"/>
            </a:endParaRPr>
          </a:p>
          <a:p>
            <a:r>
              <a:rPr lang="ro-RO" sz="1600" dirty="0">
                <a:solidFill>
                  <a:schemeClr val="bg1"/>
                </a:solidFill>
                <a:latin typeface="Arial"/>
                <a:cs typeface="Arial"/>
              </a:rPr>
              <a:t>razvan.radeanu</a:t>
            </a:r>
            <a:r>
              <a:rPr lang="nl-NL" sz="1600" dirty="0">
                <a:solidFill>
                  <a:schemeClr val="bg1"/>
                </a:solidFill>
                <a:latin typeface="Arial"/>
                <a:cs typeface="Arial"/>
              </a:rPr>
              <a:t>@centric.eu</a:t>
            </a:r>
          </a:p>
          <a:p>
            <a:endParaRPr lang="nl-NL" sz="1600" dirty="0">
              <a:solidFill>
                <a:schemeClr val="bg1"/>
              </a:solidFill>
              <a:latin typeface="Arial"/>
              <a:cs typeface="Arial"/>
            </a:endParaRPr>
          </a:p>
          <a:p>
            <a:r>
              <a:rPr lang="ro-RO" sz="1600" dirty="0">
                <a:solidFill>
                  <a:schemeClr val="bg1"/>
                </a:solidFill>
                <a:latin typeface="Arial"/>
                <a:cs typeface="Arial"/>
              </a:rPr>
              <a:t>Radu </a:t>
            </a:r>
            <a:r>
              <a:rPr lang="ro-RO" sz="1600" dirty="0" err="1">
                <a:solidFill>
                  <a:schemeClr val="bg1"/>
                </a:solidFill>
                <a:latin typeface="Arial"/>
                <a:cs typeface="Arial"/>
              </a:rPr>
              <a:t>Șolcă</a:t>
            </a:r>
            <a:endParaRPr lang="nl-NL" sz="1600" dirty="0">
              <a:solidFill>
                <a:schemeClr val="bg1"/>
              </a:solidFill>
              <a:latin typeface="Arial"/>
              <a:cs typeface="Arial"/>
            </a:endParaRPr>
          </a:p>
          <a:p>
            <a:r>
              <a:rPr lang="ro-RO" sz="1600" dirty="0">
                <a:solidFill>
                  <a:schemeClr val="bg1"/>
                </a:solidFill>
                <a:latin typeface="Arial"/>
                <a:cs typeface="Arial"/>
              </a:rPr>
              <a:t>radu.solca</a:t>
            </a:r>
            <a:r>
              <a:rPr lang="nl-NL" sz="1600" dirty="0">
                <a:solidFill>
                  <a:schemeClr val="bg1"/>
                </a:solidFill>
                <a:latin typeface="Arial"/>
                <a:cs typeface="Arial"/>
              </a:rPr>
              <a:t>@centric.eu</a:t>
            </a:r>
          </a:p>
          <a:p>
            <a:endParaRPr lang="ro-RO" sz="1600" dirty="0">
              <a:solidFill>
                <a:schemeClr val="bg1"/>
              </a:solidFill>
              <a:latin typeface="Arial"/>
              <a:cs typeface="Arial"/>
            </a:endParaRPr>
          </a:p>
        </p:txBody>
      </p:sp>
    </p:spTree>
    <p:extLst>
      <p:ext uri="{BB962C8B-B14F-4D97-AF65-F5344CB8AC3E}">
        <p14:creationId xmlns:p14="http://schemas.microsoft.com/office/powerpoint/2010/main" val="28558348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C8B7D3-E903-445F-8726-ADD309F31B4D}" type="datetime4">
              <a:rPr lang="en-US" smtClean="0"/>
              <a:t>February 26, 2018</a:t>
            </a:fld>
            <a:endParaRPr lang="nl-NL"/>
          </a:p>
        </p:txBody>
      </p:sp>
      <p:sp>
        <p:nvSpPr>
          <p:cNvPr id="5" name="Footer Placeholder 4"/>
          <p:cNvSpPr>
            <a:spLocks noGrp="1"/>
          </p:cNvSpPr>
          <p:nvPr>
            <p:ph type="ftr" sz="quarter" idx="11"/>
          </p:nvPr>
        </p:nvSpPr>
        <p:spPr/>
        <p:txBody>
          <a:bodyPr/>
          <a:lstStyle/>
          <a:p>
            <a:r>
              <a:rPr lang="nl-NL"/>
              <a:t>Motion – review SPRINT 33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13281"/>
            <a:ext cx="8572500" cy="5715000"/>
          </a:xfrm>
          <a:prstGeom prst="rect">
            <a:avLst/>
          </a:prstGeom>
        </p:spPr>
      </p:pic>
    </p:spTree>
    <p:extLst>
      <p:ext uri="{BB962C8B-B14F-4D97-AF65-F5344CB8AC3E}">
        <p14:creationId xmlns:p14="http://schemas.microsoft.com/office/powerpoint/2010/main" val="3159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Static classes</a:t>
            </a:r>
          </a:p>
          <a:p>
            <a:pPr marL="541337" lvl="2" indent="0">
              <a:buNone/>
            </a:pPr>
            <a:endParaRPr lang="en-US" dirty="0"/>
          </a:p>
          <a:p>
            <a:pPr lvl="1"/>
            <a:r>
              <a:rPr lang="en-US" dirty="0"/>
              <a:t>Cannot be instantiated</a:t>
            </a:r>
          </a:p>
          <a:p>
            <a:pPr lvl="1"/>
            <a:r>
              <a:rPr lang="en-US" dirty="0"/>
              <a:t>Contains only static members. </a:t>
            </a:r>
          </a:p>
          <a:p>
            <a:pPr lvl="1"/>
            <a:r>
              <a:rPr lang="en-US" dirty="0"/>
              <a:t>Are sealed</a:t>
            </a:r>
          </a:p>
          <a:p>
            <a:pPr lvl="2"/>
            <a:endParaRPr lang="en-US" dirty="0"/>
          </a:p>
          <a:p>
            <a:pPr lvl="4"/>
            <a:endParaRPr lang="en-US" dirty="0"/>
          </a:p>
          <a:p>
            <a:pPr lvl="2"/>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7F8E00A-3BA7-4738-8CF6-62D2582705D0}" type="datetime4">
              <a:rPr lang="en-US" smtClean="0"/>
              <a:t>February 26, 2018</a:t>
            </a:fld>
            <a:endParaRPr lang="nl-NL" dirty="0"/>
          </a:p>
        </p:txBody>
      </p:sp>
    </p:spTree>
    <p:extLst>
      <p:ext uri="{BB962C8B-B14F-4D97-AF65-F5344CB8AC3E}">
        <p14:creationId xmlns:p14="http://schemas.microsoft.com/office/powerpoint/2010/main" val="429228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Static classes</a:t>
            </a:r>
          </a:p>
          <a:p>
            <a:pPr marL="541337" lvl="2" indent="0">
              <a:buNone/>
            </a:pPr>
            <a:endParaRPr lang="en-US" dirty="0"/>
          </a:p>
          <a:p>
            <a:pPr lvl="1"/>
            <a:r>
              <a:rPr lang="en-US" dirty="0"/>
              <a:t>Cannot be instantiated</a:t>
            </a:r>
          </a:p>
          <a:p>
            <a:pPr lvl="1"/>
            <a:r>
              <a:rPr lang="en-US" dirty="0"/>
              <a:t>Contains only static members</a:t>
            </a:r>
          </a:p>
          <a:p>
            <a:pPr lvl="1"/>
            <a:r>
              <a:rPr lang="en-US" dirty="0"/>
              <a:t>Are sealed</a:t>
            </a:r>
          </a:p>
          <a:p>
            <a:pPr lvl="1"/>
            <a:r>
              <a:rPr lang="en-US" dirty="0"/>
              <a:t>Cannot contain Instance Constructors</a:t>
            </a:r>
          </a:p>
          <a:p>
            <a:pPr lvl="2"/>
            <a:endParaRPr lang="en-US" dirty="0"/>
          </a:p>
          <a:p>
            <a:pPr lvl="2"/>
            <a:endParaRPr lang="en-US" dirty="0"/>
          </a:p>
          <a:p>
            <a:pPr lvl="4"/>
            <a:endParaRPr lang="en-US" dirty="0"/>
          </a:p>
          <a:p>
            <a:pPr lvl="2"/>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ADBEDC8-5ED7-45E5-B7CA-07994D6E0593}" type="datetime4">
              <a:rPr lang="en-US" smtClean="0"/>
              <a:t>February 26, 2018</a:t>
            </a:fld>
            <a:endParaRPr lang="nl-NL" dirty="0"/>
          </a:p>
        </p:txBody>
      </p:sp>
    </p:spTree>
    <p:extLst>
      <p:ext uri="{BB962C8B-B14F-4D97-AF65-F5344CB8AC3E}">
        <p14:creationId xmlns:p14="http://schemas.microsoft.com/office/powerpoint/2010/main" val="229578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Constructors </a:t>
            </a:r>
          </a:p>
          <a:p>
            <a:pPr lvl="2"/>
            <a:endParaRPr lang="en-US" dirty="0"/>
          </a:p>
          <a:p>
            <a:pPr lvl="2"/>
            <a:endParaRPr lang="en-US" dirty="0"/>
          </a:p>
          <a:p>
            <a:pPr lvl="2"/>
            <a:endParaRPr lang="en-US" dirty="0"/>
          </a:p>
          <a:p>
            <a:pPr lvl="2"/>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CDCEA543-9404-4013-8EB3-84A4564B645B}" type="datetime4">
              <a:rPr lang="en-US" smtClean="0"/>
              <a:t>February 26, 2018</a:t>
            </a:fld>
            <a:endParaRPr lang="nl-NL" dirty="0"/>
          </a:p>
        </p:txBody>
      </p:sp>
    </p:spTree>
    <p:extLst>
      <p:ext uri="{BB962C8B-B14F-4D97-AF65-F5344CB8AC3E}">
        <p14:creationId xmlns:p14="http://schemas.microsoft.com/office/powerpoint/2010/main" val="3376125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Constructors </a:t>
            </a:r>
          </a:p>
          <a:p>
            <a:pPr marL="541337" lvl="2" indent="0">
              <a:buNone/>
            </a:pPr>
            <a:endParaRPr lang="en-US" dirty="0"/>
          </a:p>
          <a:p>
            <a:pPr lvl="1"/>
            <a:r>
              <a:rPr lang="en-US" dirty="0"/>
              <a:t>Default constructors</a:t>
            </a:r>
          </a:p>
          <a:p>
            <a:pPr lvl="2"/>
            <a:endParaRPr lang="en-US" dirty="0"/>
          </a:p>
          <a:p>
            <a:pPr lvl="2"/>
            <a:endParaRPr lang="en-US" dirty="0"/>
          </a:p>
          <a:p>
            <a:pPr lvl="2"/>
            <a:endParaRPr lang="en-US" dirty="0"/>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6571341-9DB5-465D-8CC0-FC39ACFC4148}" type="datetime4">
              <a:rPr lang="en-US" smtClean="0"/>
              <a:t>February 26, 2018</a:t>
            </a:fld>
            <a:endParaRPr lang="nl-NL" dirty="0"/>
          </a:p>
        </p:txBody>
      </p:sp>
    </p:spTree>
    <p:extLst>
      <p:ext uri="{BB962C8B-B14F-4D97-AF65-F5344CB8AC3E}">
        <p14:creationId xmlns:p14="http://schemas.microsoft.com/office/powerpoint/2010/main" val="113111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Constructors </a:t>
            </a:r>
          </a:p>
          <a:p>
            <a:pPr lvl="1"/>
            <a:endParaRPr lang="en-US" dirty="0"/>
          </a:p>
          <a:p>
            <a:pPr lvl="1"/>
            <a:r>
              <a:rPr lang="en-US" dirty="0"/>
              <a:t>Default constructors</a:t>
            </a:r>
          </a:p>
          <a:p>
            <a:pPr lvl="1"/>
            <a:r>
              <a:rPr lang="en-US" dirty="0"/>
              <a:t>Syntax</a:t>
            </a:r>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5DAF26EE-958F-45B6-A654-4ECA85F32A69}" type="datetime4">
              <a:rPr lang="en-US" smtClean="0"/>
              <a:t>February 26, 2018</a:t>
            </a:fld>
            <a:endParaRPr lang="nl-NL" dirty="0"/>
          </a:p>
        </p:txBody>
      </p:sp>
    </p:spTree>
    <p:extLst>
      <p:ext uri="{BB962C8B-B14F-4D97-AF65-F5344CB8AC3E}">
        <p14:creationId xmlns:p14="http://schemas.microsoft.com/office/powerpoint/2010/main" val="27901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Constructors </a:t>
            </a:r>
          </a:p>
          <a:p>
            <a:pPr marL="541337" lvl="2" indent="0">
              <a:buNone/>
            </a:pPr>
            <a:endParaRPr lang="en-US" dirty="0"/>
          </a:p>
          <a:p>
            <a:pPr lvl="1"/>
            <a:r>
              <a:rPr lang="en-US" dirty="0"/>
              <a:t>Default constructors</a:t>
            </a:r>
          </a:p>
          <a:p>
            <a:pPr lvl="1"/>
            <a:r>
              <a:rPr lang="en-US" dirty="0"/>
              <a:t>Syntax</a:t>
            </a:r>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4E2D6FDB-DE5B-403B-91A7-2C1F7AAFAA2C}" type="datetime4">
              <a:rPr lang="en-US" smtClean="0"/>
              <a:t>February 26, 2018</a:t>
            </a:fld>
            <a:endParaRPr lang="nl-NL" dirty="0"/>
          </a:p>
        </p:txBody>
      </p:sp>
      <p:pic>
        <p:nvPicPr>
          <p:cNvPr id="7" name="Picture 6">
            <a:extLst>
              <a:ext uri="{FF2B5EF4-FFF2-40B4-BE49-F238E27FC236}">
                <a16:creationId xmlns:a16="http://schemas.microsoft.com/office/drawing/2014/main" xmlns="" id="{7AA6B0E3-576E-4AFC-93C9-518A2A7BC6E4}"/>
              </a:ext>
            </a:extLst>
          </p:cNvPr>
          <p:cNvPicPr>
            <a:picLocks noChangeAspect="1"/>
          </p:cNvPicPr>
          <p:nvPr/>
        </p:nvPicPr>
        <p:blipFill>
          <a:blip r:embed="rId3"/>
          <a:stretch>
            <a:fillRect/>
          </a:stretch>
        </p:blipFill>
        <p:spPr>
          <a:xfrm>
            <a:off x="617538" y="2897104"/>
            <a:ext cx="6002678" cy="3043218"/>
          </a:xfrm>
          <a:prstGeom prst="rect">
            <a:avLst/>
          </a:prstGeom>
        </p:spPr>
      </p:pic>
    </p:spTree>
    <p:extLst>
      <p:ext uri="{BB962C8B-B14F-4D97-AF65-F5344CB8AC3E}">
        <p14:creationId xmlns:p14="http://schemas.microsoft.com/office/powerpoint/2010/main" val="12007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About YOU</a:t>
            </a:r>
            <a:endParaRPr lang="nl-NL" dirty="0"/>
          </a:p>
        </p:txBody>
      </p:sp>
      <p:sp>
        <p:nvSpPr>
          <p:cNvPr id="3" name="Tijdelijke aanduiding voor inhoud 2"/>
          <p:cNvSpPr>
            <a:spLocks noGrp="1"/>
          </p:cNvSpPr>
          <p:nvPr>
            <p:ph idx="1"/>
          </p:nvPr>
        </p:nvSpPr>
        <p:spPr/>
        <p:txBody>
          <a:bodyPr>
            <a:normAutofit/>
          </a:bodyPr>
          <a:lstStyle/>
          <a:p>
            <a:pPr marL="0" indent="0">
              <a:buNone/>
            </a:pPr>
            <a:endParaRPr lang="nl-NL" b="1" dirty="0"/>
          </a:p>
        </p:txBody>
      </p:sp>
      <p:sp>
        <p:nvSpPr>
          <p:cNvPr id="4" name="Tijdelijke aanduiding voor voettekst 3"/>
          <p:cNvSpPr>
            <a:spLocks noGrp="1"/>
          </p:cNvSpPr>
          <p:nvPr>
            <p:ph type="ftr" sz="quarter" idx="11"/>
          </p:nvPr>
        </p:nvSpPr>
        <p:spPr>
          <a:xfrm>
            <a:off x="617538" y="6158616"/>
            <a:ext cx="2632364" cy="365125"/>
          </a:xfrm>
        </p:spPr>
        <p:txBody>
          <a:bodyPr/>
          <a:lstStyle/>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161729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29CFA349-F0F8-445E-83A7-2CA51BD4D9D4}" type="datetime4">
              <a:rPr lang="en-US" smtClean="0"/>
              <a:t>February 26, 2018</a:t>
            </a:fld>
            <a:endParaRPr lang="nl-NL" dirty="0"/>
          </a:p>
        </p:txBody>
      </p:sp>
    </p:spTree>
    <p:extLst>
      <p:ext uri="{BB962C8B-B14F-4D97-AF65-F5344CB8AC3E}">
        <p14:creationId xmlns:p14="http://schemas.microsoft.com/office/powerpoint/2010/main" val="50948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marL="265113" lvl="1" indent="0">
              <a:buNone/>
            </a:pPr>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C8814D20-4B8B-4373-9479-B31BB46A71E7}" type="datetime4">
              <a:rPr lang="en-US" smtClean="0"/>
              <a:t>February 26, 2018</a:t>
            </a:fld>
            <a:endParaRPr lang="nl-NL" dirty="0"/>
          </a:p>
        </p:txBody>
      </p:sp>
    </p:spTree>
    <p:extLst>
      <p:ext uri="{BB962C8B-B14F-4D97-AF65-F5344CB8AC3E}">
        <p14:creationId xmlns:p14="http://schemas.microsoft.com/office/powerpoint/2010/main" val="1528405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a:t>
            </a:r>
          </a:p>
          <a:p>
            <a:pPr marL="265113" lvl="1" indent="0">
              <a:buNone/>
            </a:pPr>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C8814D20-4B8B-4373-9479-B31BB46A71E7}" type="datetime4">
              <a:rPr lang="en-US" smtClean="0"/>
              <a:t>February 26, 2018</a:t>
            </a:fld>
            <a:endParaRPr lang="nl-NL" dirty="0"/>
          </a:p>
        </p:txBody>
      </p:sp>
    </p:spTree>
    <p:extLst>
      <p:ext uri="{BB962C8B-B14F-4D97-AF65-F5344CB8AC3E}">
        <p14:creationId xmlns:p14="http://schemas.microsoft.com/office/powerpoint/2010/main" val="331809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marL="541337" lvl="2" indent="0">
              <a:buNone/>
            </a:pPr>
            <a:endParaRPr lang="en-US" dirty="0"/>
          </a:p>
          <a:p>
            <a:pPr marL="541337" lvl="2" indent="0">
              <a:buNone/>
            </a:pPr>
            <a:endParaRPr lang="en-US"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1375480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lvl="2"/>
            <a:r>
              <a:rPr lang="en-US" i="1" dirty="0"/>
              <a:t> </a:t>
            </a:r>
            <a:r>
              <a:rPr lang="en-US" dirty="0"/>
              <a:t>optional modifiers</a:t>
            </a:r>
          </a:p>
          <a:p>
            <a:pPr marL="541337" lvl="2" indent="0">
              <a:buNone/>
            </a:pPr>
            <a:endParaRPr lang="en-US" dirty="0"/>
          </a:p>
          <a:p>
            <a:pPr marL="541337" lvl="2" indent="0">
              <a:buNone/>
            </a:pPr>
            <a:endParaRPr lang="en-US"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1846090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lvl="2"/>
            <a:r>
              <a:rPr lang="en-US" i="1" dirty="0"/>
              <a:t> </a:t>
            </a:r>
            <a:r>
              <a:rPr lang="en-US" dirty="0"/>
              <a:t>optional modifiers</a:t>
            </a:r>
          </a:p>
          <a:p>
            <a:pPr lvl="2"/>
            <a:r>
              <a:rPr lang="en-US" dirty="0"/>
              <a:t> the return value</a:t>
            </a:r>
          </a:p>
          <a:p>
            <a:pPr marL="541337" lvl="2" indent="0">
              <a:buNone/>
            </a:pPr>
            <a:endParaRPr lang="en-US" dirty="0"/>
          </a:p>
          <a:p>
            <a:pPr marL="541337" lvl="2" indent="0">
              <a:buNone/>
            </a:pPr>
            <a:endParaRPr lang="en-US"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1898441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lvl="2"/>
            <a:r>
              <a:rPr lang="en-US" i="1" dirty="0"/>
              <a:t> </a:t>
            </a:r>
            <a:r>
              <a:rPr lang="en-US" dirty="0"/>
              <a:t>optional modifiers</a:t>
            </a:r>
          </a:p>
          <a:p>
            <a:pPr lvl="2"/>
            <a:r>
              <a:rPr lang="en-US" dirty="0"/>
              <a:t> the return value</a:t>
            </a:r>
          </a:p>
          <a:p>
            <a:pPr lvl="2"/>
            <a:r>
              <a:rPr lang="en-US" dirty="0"/>
              <a:t> the name of the method</a:t>
            </a:r>
          </a:p>
          <a:p>
            <a:pPr marL="541337" lvl="2" indent="0">
              <a:buNone/>
            </a:pPr>
            <a:endParaRPr lang="en-US" dirty="0"/>
          </a:p>
          <a:p>
            <a:pPr marL="541337" lvl="2" indent="0">
              <a:buNone/>
            </a:pPr>
            <a:endParaRPr lang="en-US"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2315085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lvl="2"/>
            <a:r>
              <a:rPr lang="en-US" i="1" dirty="0"/>
              <a:t> </a:t>
            </a:r>
            <a:r>
              <a:rPr lang="en-US" dirty="0"/>
              <a:t>optional modifiers</a:t>
            </a:r>
          </a:p>
          <a:p>
            <a:pPr lvl="2"/>
            <a:r>
              <a:rPr lang="en-US" dirty="0"/>
              <a:t> the return value</a:t>
            </a:r>
          </a:p>
          <a:p>
            <a:pPr lvl="2"/>
            <a:r>
              <a:rPr lang="en-US" dirty="0"/>
              <a:t> the name of the method</a:t>
            </a:r>
          </a:p>
          <a:p>
            <a:pPr lvl="2"/>
            <a:r>
              <a:rPr lang="en-US" dirty="0"/>
              <a:t> any method parameters</a:t>
            </a:r>
          </a:p>
          <a:p>
            <a:pPr marL="541337" lvl="2" indent="0">
              <a:buNone/>
            </a:pPr>
            <a:endParaRPr lang="en-US" dirty="0"/>
          </a:p>
          <a:p>
            <a:pPr marL="541337" lvl="2" indent="0">
              <a:buNone/>
            </a:pPr>
            <a:endParaRPr lang="en-US"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1306438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lvl="1">
              <a:buClr>
                <a:srgbClr val="00963F"/>
              </a:buClr>
            </a:pPr>
            <a:r>
              <a:rPr lang="en-US" dirty="0"/>
              <a:t>Methods are declared in a class by specifying: </a:t>
            </a:r>
          </a:p>
          <a:p>
            <a:pPr lvl="2">
              <a:buClr>
                <a:srgbClr val="00963F"/>
              </a:buClr>
            </a:pPr>
            <a:r>
              <a:rPr lang="en-US" dirty="0"/>
              <a:t> the access level</a:t>
            </a:r>
            <a:endParaRPr lang="en-US" i="1" dirty="0"/>
          </a:p>
          <a:p>
            <a:pPr lvl="2"/>
            <a:r>
              <a:rPr lang="en-US" i="1" dirty="0"/>
              <a:t> </a:t>
            </a:r>
            <a:r>
              <a:rPr lang="en-US" dirty="0"/>
              <a:t>optional modifiers</a:t>
            </a:r>
          </a:p>
          <a:p>
            <a:pPr lvl="2"/>
            <a:r>
              <a:rPr lang="en-US" dirty="0"/>
              <a:t> the return value</a:t>
            </a:r>
          </a:p>
          <a:p>
            <a:pPr lvl="2"/>
            <a:r>
              <a:rPr lang="en-US" dirty="0"/>
              <a:t> the name of the method</a:t>
            </a:r>
          </a:p>
          <a:p>
            <a:pPr lvl="2"/>
            <a:r>
              <a:rPr lang="en-US" dirty="0"/>
              <a:t> any method parameters</a:t>
            </a:r>
          </a:p>
          <a:p>
            <a:pPr marL="541337" lvl="2" indent="0">
              <a:buNone/>
            </a:pPr>
            <a:endParaRPr lang="en-US" dirty="0"/>
          </a:p>
          <a:p>
            <a:pPr marL="541337" lvl="2" indent="0">
              <a:buNone/>
            </a:pPr>
            <a:endParaRPr lang="en-US" dirty="0"/>
          </a:p>
          <a:p>
            <a:pPr marL="541337" lvl="2" indent="0">
              <a:buNone/>
            </a:pPr>
            <a:r>
              <a:rPr lang="en-US" dirty="0"/>
              <a:t>These parts together are the signature of the method.</a:t>
            </a:r>
            <a:endParaRPr lang="en-US" i="1" dirty="0"/>
          </a:p>
          <a:p>
            <a:pPr lvl="1"/>
            <a:endParaRPr lang="en-US" dirty="0"/>
          </a:p>
          <a:p>
            <a:pPr lvl="1"/>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61A1E2B-2079-4408-992C-4D8E2A941070}" type="datetime4">
              <a:rPr lang="en-US" smtClean="0"/>
              <a:t>February 26, 2018</a:t>
            </a:fld>
            <a:endParaRPr lang="nl-NL" dirty="0"/>
          </a:p>
        </p:txBody>
      </p:sp>
    </p:spTree>
    <p:extLst>
      <p:ext uri="{BB962C8B-B14F-4D97-AF65-F5344CB8AC3E}">
        <p14:creationId xmlns:p14="http://schemas.microsoft.com/office/powerpoint/2010/main" val="2703707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Methods</a:t>
            </a:r>
          </a:p>
          <a:p>
            <a:pPr lvl="1"/>
            <a:endParaRPr lang="en-US" dirty="0"/>
          </a:p>
          <a:p>
            <a:pPr lvl="1">
              <a:buClr>
                <a:srgbClr val="00963F"/>
              </a:buClr>
            </a:pPr>
            <a:r>
              <a:rPr lang="en-US" dirty="0"/>
              <a:t>Signature</a:t>
            </a:r>
          </a:p>
          <a:p>
            <a:pPr marL="265113" lvl="1" indent="0">
              <a:buNone/>
            </a:pPr>
            <a:endParaRPr lang="en-US" dirty="0"/>
          </a:p>
          <a:p>
            <a:pPr marL="265113" lvl="1" indent="0">
              <a:buNone/>
            </a:pPr>
            <a:endParaRPr lang="en-US" dirty="0"/>
          </a:p>
          <a:p>
            <a:pPr lvl="2"/>
            <a:endParaRPr lang="en-US" dirty="0"/>
          </a:p>
          <a:p>
            <a:pPr marL="541337" lvl="2" indent="0">
              <a:buNone/>
            </a:pPr>
            <a:endParaRPr lang="en-US" dirty="0"/>
          </a:p>
          <a:p>
            <a:endParaRPr lang="nl-NL" b="1"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E6806094-92EE-47E8-A7A1-846508D56FCD}" type="datetime4">
              <a:rPr lang="en-US" smtClean="0"/>
              <a:t>February 26, 2018</a:t>
            </a:fld>
            <a:endParaRPr lang="nl-NL" dirty="0"/>
          </a:p>
        </p:txBody>
      </p:sp>
      <p:pic>
        <p:nvPicPr>
          <p:cNvPr id="7" name="Picture 6">
            <a:extLst>
              <a:ext uri="{FF2B5EF4-FFF2-40B4-BE49-F238E27FC236}">
                <a16:creationId xmlns:a16="http://schemas.microsoft.com/office/drawing/2014/main" xmlns="" id="{B2E6D954-4E14-4FF9-8E36-EDC42F141E37}"/>
              </a:ext>
            </a:extLst>
          </p:cNvPr>
          <p:cNvPicPr>
            <a:picLocks noChangeAspect="1"/>
          </p:cNvPicPr>
          <p:nvPr/>
        </p:nvPicPr>
        <p:blipFill>
          <a:blip r:embed="rId3"/>
          <a:stretch>
            <a:fillRect/>
          </a:stretch>
        </p:blipFill>
        <p:spPr>
          <a:xfrm>
            <a:off x="273137" y="2588894"/>
            <a:ext cx="8638971" cy="3031618"/>
          </a:xfrm>
          <a:prstGeom prst="rect">
            <a:avLst/>
          </a:prstGeom>
        </p:spPr>
      </p:pic>
    </p:spTree>
    <p:extLst>
      <p:ext uri="{BB962C8B-B14F-4D97-AF65-F5344CB8AC3E}">
        <p14:creationId xmlns:p14="http://schemas.microsoft.com/office/powerpoint/2010/main" val="209632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Agenda</a:t>
            </a:r>
            <a:endParaRPr lang="nl-NL" dirty="0"/>
          </a:p>
        </p:txBody>
      </p:sp>
      <p:sp>
        <p:nvSpPr>
          <p:cNvPr id="3" name="Tijdelijke aanduiding voor inhoud 2"/>
          <p:cNvSpPr>
            <a:spLocks noGrp="1"/>
          </p:cNvSpPr>
          <p:nvPr>
            <p:ph idx="1"/>
          </p:nvPr>
        </p:nvSpPr>
        <p:spPr>
          <a:xfrm>
            <a:off x="617538" y="1200175"/>
            <a:ext cx="8163164" cy="4530827"/>
          </a:xfrm>
        </p:spPr>
        <p:txBody>
          <a:bodyPr>
            <a:normAutofit/>
          </a:bodyPr>
          <a:lstStyle/>
          <a:p>
            <a:r>
              <a:rPr lang="nl-NL" b="1" dirty="0" err="1"/>
              <a:t>Introduction</a:t>
            </a:r>
            <a:endParaRPr lang="nl-NL" b="1" dirty="0"/>
          </a:p>
          <a:p>
            <a:r>
              <a:rPr lang="nl-NL" b="1" dirty="0"/>
              <a:t>Classes</a:t>
            </a:r>
          </a:p>
          <a:p>
            <a:pPr lvl="1"/>
            <a:r>
              <a:rPr lang="nl-NL" b="1" dirty="0"/>
              <a:t> class </a:t>
            </a:r>
            <a:r>
              <a:rPr lang="nl-NL" b="1" dirty="0" err="1"/>
              <a:t>interactions</a:t>
            </a:r>
            <a:endParaRPr lang="nl-NL" b="1" dirty="0"/>
          </a:p>
          <a:p>
            <a:pPr lvl="2"/>
            <a:r>
              <a:rPr lang="nl-NL" b="1" dirty="0"/>
              <a:t> </a:t>
            </a:r>
            <a:r>
              <a:rPr lang="nl-NL" b="1" dirty="0" err="1"/>
              <a:t>coupling</a:t>
            </a:r>
            <a:endParaRPr lang="nl-NL" b="1" dirty="0"/>
          </a:p>
          <a:p>
            <a:pPr lvl="2"/>
            <a:r>
              <a:rPr lang="nl-NL" b="1" dirty="0"/>
              <a:t> </a:t>
            </a:r>
            <a:r>
              <a:rPr lang="nl-NL" b="1" dirty="0" err="1"/>
              <a:t>inheritance</a:t>
            </a:r>
            <a:endParaRPr lang="nl-NL" b="1" dirty="0"/>
          </a:p>
          <a:p>
            <a:pPr lvl="2"/>
            <a:r>
              <a:rPr lang="nl-NL" b="1" dirty="0"/>
              <a:t> </a:t>
            </a:r>
            <a:r>
              <a:rPr lang="nl-NL" b="1" dirty="0" err="1"/>
              <a:t>composition</a:t>
            </a:r>
            <a:endParaRPr lang="nl-NL" b="1" dirty="0"/>
          </a:p>
          <a:p>
            <a:r>
              <a:rPr lang="nl-NL" b="1" dirty="0"/>
              <a:t>OOP </a:t>
            </a:r>
            <a:r>
              <a:rPr lang="nl-NL" b="1" dirty="0" err="1"/>
              <a:t>Pillars</a:t>
            </a:r>
            <a:endParaRPr lang="nl-NL" b="1" dirty="0"/>
          </a:p>
          <a:p>
            <a:pPr lvl="2"/>
            <a:r>
              <a:rPr lang="nl-NL" b="1" dirty="0"/>
              <a:t> </a:t>
            </a:r>
            <a:r>
              <a:rPr lang="nl-NL" b="1" dirty="0" err="1"/>
              <a:t>abstraction</a:t>
            </a:r>
            <a:endParaRPr lang="nl-NL" b="1" dirty="0"/>
          </a:p>
          <a:p>
            <a:pPr lvl="2"/>
            <a:r>
              <a:rPr lang="nl-NL" b="1" dirty="0"/>
              <a:t> </a:t>
            </a:r>
            <a:r>
              <a:rPr lang="nl-NL" b="1" dirty="0" err="1"/>
              <a:t>encapsulation</a:t>
            </a:r>
            <a:endParaRPr lang="nl-NL" b="1" dirty="0"/>
          </a:p>
          <a:p>
            <a:pPr lvl="2"/>
            <a:r>
              <a:rPr lang="nl-NL" b="1" dirty="0"/>
              <a:t> </a:t>
            </a:r>
            <a:r>
              <a:rPr lang="nl-NL" b="1" dirty="0" err="1"/>
              <a:t>inheritance</a:t>
            </a:r>
            <a:endParaRPr lang="nl-NL" b="1" dirty="0"/>
          </a:p>
          <a:p>
            <a:pPr lvl="2"/>
            <a:r>
              <a:rPr lang="nl-NL" b="1" dirty="0"/>
              <a:t> </a:t>
            </a:r>
            <a:r>
              <a:rPr lang="nl-NL" b="1" dirty="0" err="1"/>
              <a:t>polymorphism</a:t>
            </a:r>
            <a:endParaRPr lang="nl-NL" b="1" dirty="0"/>
          </a:p>
          <a:p>
            <a:r>
              <a:rPr lang="nl-NL" b="1" dirty="0"/>
              <a:t>Interfaces</a:t>
            </a:r>
          </a:p>
          <a:p>
            <a:r>
              <a:rPr lang="nl-NL" b="1" dirty="0"/>
              <a:t>SOLID Code</a:t>
            </a:r>
          </a:p>
          <a:p>
            <a:r>
              <a:rPr lang="nl-NL" b="1" dirty="0" err="1"/>
              <a:t>Other</a:t>
            </a:r>
            <a:r>
              <a:rPr lang="nl-NL" b="1" dirty="0"/>
              <a:t> </a:t>
            </a:r>
            <a:r>
              <a:rPr lang="nl-NL" b="1" dirty="0" err="1"/>
              <a:t>noteworthy</a:t>
            </a:r>
            <a:r>
              <a:rPr lang="nl-NL" b="1" dirty="0"/>
              <a:t> </a:t>
            </a:r>
            <a:r>
              <a:rPr lang="nl-NL" b="1" dirty="0" err="1"/>
              <a:t>principles</a:t>
            </a:r>
            <a:endParaRPr lang="nl-NL" b="1" dirty="0"/>
          </a:p>
          <a:p>
            <a:pPr lvl="2"/>
            <a:endParaRPr lang="nl-NL" b="1" dirty="0"/>
          </a:p>
        </p:txBody>
      </p:sp>
      <p:sp>
        <p:nvSpPr>
          <p:cNvPr id="4" name="Tijdelijke aanduiding voor voettekst 3"/>
          <p:cNvSpPr>
            <a:spLocks noGrp="1"/>
          </p:cNvSpPr>
          <p:nvPr>
            <p:ph type="ftr" sz="quarter" idx="11"/>
          </p:nvPr>
        </p:nvSpPr>
        <p:spPr>
          <a:xfrm>
            <a:off x="617538" y="6158616"/>
            <a:ext cx="2632364" cy="365125"/>
          </a:xfrm>
        </p:spPr>
        <p:txBody>
          <a:bodyPr/>
          <a:lstStyle/>
          <a:p>
            <a:r>
              <a:rPr lang="en-US" dirty="0">
                <a:solidFill>
                  <a:schemeClr val="tx2"/>
                </a:solidFill>
              </a:rPr>
              <a:t>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B9D62B9-9BA3-204F-BDAD-3E529A7BDA38}" type="datetime4">
              <a:rPr lang="en-US" smtClean="0"/>
              <a:t>February 26, 2018</a:t>
            </a:fld>
            <a:endParaRPr lang="nl-NL" dirty="0"/>
          </a:p>
        </p:txBody>
      </p:sp>
    </p:spTree>
    <p:extLst>
      <p:ext uri="{BB962C8B-B14F-4D97-AF65-F5344CB8AC3E}">
        <p14:creationId xmlns:p14="http://schemas.microsoft.com/office/powerpoint/2010/main" val="379071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lvl="1"/>
            <a:endParaRPr lang="en-US" dirty="0"/>
          </a:p>
          <a:p>
            <a:pPr lvl="1"/>
            <a:r>
              <a:rPr lang="en-US" dirty="0"/>
              <a:t>What is  Method Overloading ?</a:t>
            </a:r>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43A6DE48-8D0F-4869-BF33-3E242EA3590F}" type="datetime4">
              <a:rPr lang="en-US" smtClean="0"/>
              <a:t>February 26, 2018</a:t>
            </a:fld>
            <a:endParaRPr lang="nl-NL" dirty="0"/>
          </a:p>
        </p:txBody>
      </p:sp>
    </p:spTree>
    <p:extLst>
      <p:ext uri="{BB962C8B-B14F-4D97-AF65-F5344CB8AC3E}">
        <p14:creationId xmlns:p14="http://schemas.microsoft.com/office/powerpoint/2010/main" val="1499617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lvl="1"/>
            <a:endParaRPr lang="en-US" dirty="0"/>
          </a:p>
          <a:p>
            <a:pPr lvl="1"/>
            <a:r>
              <a:rPr lang="en-US" dirty="0"/>
              <a:t>What is  Method Overloading ?</a:t>
            </a:r>
          </a:p>
          <a:p>
            <a:pPr lvl="2"/>
            <a:r>
              <a:rPr lang="en-US" dirty="0"/>
              <a:t>Creating multiple methods in a class with same name but different parameters and types is called method overloading</a:t>
            </a:r>
          </a:p>
          <a:p>
            <a:pPr lvl="2"/>
            <a:endParaRPr lang="en-US" dirty="0"/>
          </a:p>
          <a:p>
            <a:pPr marL="541337" lvl="2" indent="0">
              <a:buNone/>
            </a:pPr>
            <a:endParaRPr lang="nl-NL"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67E11FAE-7E8D-4B3D-9424-C77597DE6503}" type="datetime4">
              <a:rPr lang="en-US" smtClean="0"/>
              <a:t>February 26, 2018</a:t>
            </a:fld>
            <a:endParaRPr lang="nl-NL" dirty="0"/>
          </a:p>
        </p:txBody>
      </p:sp>
    </p:spTree>
    <p:extLst>
      <p:ext uri="{BB962C8B-B14F-4D97-AF65-F5344CB8AC3E}">
        <p14:creationId xmlns:p14="http://schemas.microsoft.com/office/powerpoint/2010/main" val="254463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marL="541337" lvl="2" indent="0">
              <a:buNone/>
            </a:pPr>
            <a:endParaRPr lang="en-US" dirty="0"/>
          </a:p>
          <a:p>
            <a:pPr lvl="1"/>
            <a:r>
              <a:rPr lang="en-US" dirty="0"/>
              <a:t>Method overloading can be achieved by using following things :</a:t>
            </a:r>
          </a:p>
          <a:p>
            <a:pPr marL="541337" lvl="2" indent="0">
              <a:buNone/>
            </a:pPr>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765F022-C272-4111-B225-386E433D139B}" type="datetime4">
              <a:rPr lang="en-US" smtClean="0"/>
              <a:t>February 26, 2018</a:t>
            </a:fld>
            <a:endParaRPr lang="nl-NL" dirty="0"/>
          </a:p>
        </p:txBody>
      </p:sp>
    </p:spTree>
    <p:extLst>
      <p:ext uri="{BB962C8B-B14F-4D97-AF65-F5344CB8AC3E}">
        <p14:creationId xmlns:p14="http://schemas.microsoft.com/office/powerpoint/2010/main" val="930396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marL="541337" lvl="2" indent="0">
              <a:buNone/>
            </a:pPr>
            <a:endParaRPr lang="en-US" dirty="0"/>
          </a:p>
          <a:p>
            <a:pPr lvl="1"/>
            <a:r>
              <a:rPr lang="en-US" dirty="0"/>
              <a:t>Method overloading can be achieved by using following things :</a:t>
            </a:r>
          </a:p>
          <a:p>
            <a:pPr lvl="2"/>
            <a:r>
              <a:rPr lang="en-US" dirty="0"/>
              <a:t>By changing the number of parameters used.</a:t>
            </a:r>
          </a:p>
          <a:p>
            <a:pPr marL="541337" lvl="2" indent="0">
              <a:buNone/>
            </a:pPr>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5EDDBBAA-CA77-438C-BA87-495A1D3FDE82}" type="datetime4">
              <a:rPr lang="en-US" smtClean="0"/>
              <a:t>February 26, 2018</a:t>
            </a:fld>
            <a:endParaRPr lang="nl-NL" dirty="0"/>
          </a:p>
        </p:txBody>
      </p:sp>
    </p:spTree>
    <p:extLst>
      <p:ext uri="{BB962C8B-B14F-4D97-AF65-F5344CB8AC3E}">
        <p14:creationId xmlns:p14="http://schemas.microsoft.com/office/powerpoint/2010/main" val="21924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marL="541337" lvl="2" indent="0">
              <a:buNone/>
            </a:pPr>
            <a:endParaRPr lang="en-US" dirty="0"/>
          </a:p>
          <a:p>
            <a:pPr lvl="1"/>
            <a:r>
              <a:rPr lang="en-US" dirty="0"/>
              <a:t>Method overloading can be achieved by using following things :</a:t>
            </a:r>
          </a:p>
          <a:p>
            <a:pPr lvl="2"/>
            <a:r>
              <a:rPr lang="en-US" dirty="0"/>
              <a:t>By changing the number of parameters used.</a:t>
            </a:r>
          </a:p>
          <a:p>
            <a:pPr lvl="2"/>
            <a:r>
              <a:rPr lang="en-US" dirty="0"/>
              <a:t>By changing the order of parameters.</a:t>
            </a:r>
            <a:endParaRPr lang="nl-NL"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3CFD304-8D4B-4052-82CD-D5FFE1AB7A4A}" type="datetime4">
              <a:rPr lang="en-US" smtClean="0"/>
              <a:t>February 26, 2018</a:t>
            </a:fld>
            <a:endParaRPr lang="nl-NL" dirty="0"/>
          </a:p>
        </p:txBody>
      </p:sp>
    </p:spTree>
    <p:extLst>
      <p:ext uri="{BB962C8B-B14F-4D97-AF65-F5344CB8AC3E}">
        <p14:creationId xmlns:p14="http://schemas.microsoft.com/office/powerpoint/2010/main" val="188142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marL="541337" lvl="2" indent="0">
              <a:buNone/>
            </a:pPr>
            <a:endParaRPr lang="en-US" dirty="0"/>
          </a:p>
          <a:p>
            <a:pPr lvl="1"/>
            <a:r>
              <a:rPr lang="en-US" dirty="0"/>
              <a:t>Method overloading can be achieved by using following things :</a:t>
            </a:r>
          </a:p>
          <a:p>
            <a:pPr lvl="2"/>
            <a:r>
              <a:rPr lang="en-US" dirty="0"/>
              <a:t>By changing the number of parameters used.</a:t>
            </a:r>
          </a:p>
          <a:p>
            <a:pPr lvl="2"/>
            <a:r>
              <a:rPr lang="en-US" dirty="0"/>
              <a:t>By changing the order of parameters.</a:t>
            </a:r>
          </a:p>
          <a:p>
            <a:pPr lvl="2"/>
            <a:r>
              <a:rPr lang="en-US" dirty="0"/>
              <a:t>By using different data types for the parameters.</a:t>
            </a:r>
          </a:p>
          <a:p>
            <a:pPr marL="541337" lvl="2" indent="0">
              <a:buNone/>
            </a:pPr>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BF3126B-2DAE-4715-BFBB-B02F5DD17FBD}" type="datetime4">
              <a:rPr lang="en-US" smtClean="0"/>
              <a:t>February 26, 2018</a:t>
            </a:fld>
            <a:endParaRPr lang="nl-NL" dirty="0"/>
          </a:p>
        </p:txBody>
      </p:sp>
    </p:spTree>
    <p:extLst>
      <p:ext uri="{BB962C8B-B14F-4D97-AF65-F5344CB8AC3E}">
        <p14:creationId xmlns:p14="http://schemas.microsoft.com/office/powerpoint/2010/main" val="2395492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marL="541337" lvl="2" indent="0">
              <a:buNone/>
            </a:pPr>
            <a:endParaRPr lang="en-US" dirty="0"/>
          </a:p>
          <a:p>
            <a:pPr lvl="1"/>
            <a:r>
              <a:rPr lang="en-US" dirty="0"/>
              <a:t>Method overloading can be achieved by using following things :</a:t>
            </a:r>
          </a:p>
          <a:p>
            <a:pPr lvl="2"/>
            <a:r>
              <a:rPr lang="en-US" dirty="0"/>
              <a:t>By changing the number of parameters used.</a:t>
            </a:r>
          </a:p>
          <a:p>
            <a:pPr lvl="2"/>
            <a:r>
              <a:rPr lang="en-US" dirty="0"/>
              <a:t>By changing the order of parameters.</a:t>
            </a:r>
          </a:p>
          <a:p>
            <a:pPr lvl="2"/>
            <a:r>
              <a:rPr lang="en-US" dirty="0"/>
              <a:t>By using different data types for the parameters.</a:t>
            </a:r>
          </a:p>
          <a:p>
            <a:pPr marL="541337" lvl="2" indent="0">
              <a:buNone/>
            </a:pPr>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BF3126B-2DAE-4715-BFBB-B02F5DD17FBD}" type="datetime4">
              <a:rPr lang="en-US" smtClean="0"/>
              <a:t>February 26, 2018</a:t>
            </a:fld>
            <a:endParaRPr lang="nl-NL" dirty="0"/>
          </a:p>
        </p:txBody>
      </p:sp>
      <p:pic>
        <p:nvPicPr>
          <p:cNvPr id="9" name="Picture 8">
            <a:extLst>
              <a:ext uri="{FF2B5EF4-FFF2-40B4-BE49-F238E27FC236}">
                <a16:creationId xmlns:a16="http://schemas.microsoft.com/office/drawing/2014/main" xmlns="" id="{69C4348D-7089-4804-AD0B-B5EEE10B68A7}"/>
              </a:ext>
            </a:extLst>
          </p:cNvPr>
          <p:cNvPicPr>
            <a:picLocks noChangeAspect="1"/>
          </p:cNvPicPr>
          <p:nvPr/>
        </p:nvPicPr>
        <p:blipFill>
          <a:blip r:embed="rId3"/>
          <a:stretch>
            <a:fillRect/>
          </a:stretch>
        </p:blipFill>
        <p:spPr>
          <a:xfrm>
            <a:off x="1204153" y="3501603"/>
            <a:ext cx="5331558" cy="2556226"/>
          </a:xfrm>
          <a:prstGeom prst="rect">
            <a:avLst/>
          </a:prstGeom>
        </p:spPr>
      </p:pic>
    </p:spTree>
    <p:extLst>
      <p:ext uri="{BB962C8B-B14F-4D97-AF65-F5344CB8AC3E}">
        <p14:creationId xmlns:p14="http://schemas.microsoft.com/office/powerpoint/2010/main" val="3964431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lvl="1"/>
            <a:endParaRPr lang="en-US" dirty="0"/>
          </a:p>
          <a:p>
            <a:pPr lvl="1"/>
            <a:r>
              <a:rPr lang="en-US" dirty="0"/>
              <a:t>What is Method overriding ?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9AF257D-F892-4D09-AFBA-9F6EEBE6F2BA}" type="datetime4">
              <a:rPr lang="en-US" smtClean="0"/>
              <a:t>February 26, 2018</a:t>
            </a:fld>
            <a:endParaRPr lang="nl-NL" dirty="0"/>
          </a:p>
        </p:txBody>
      </p:sp>
    </p:spTree>
    <p:extLst>
      <p:ext uri="{BB962C8B-B14F-4D97-AF65-F5344CB8AC3E}">
        <p14:creationId xmlns:p14="http://schemas.microsoft.com/office/powerpoint/2010/main" val="3960417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lvl="1"/>
            <a:endParaRPr lang="en-US" dirty="0"/>
          </a:p>
          <a:p>
            <a:pPr lvl="1"/>
            <a:r>
              <a:rPr lang="en-US" dirty="0"/>
              <a:t>What is Method overriding ? </a:t>
            </a:r>
          </a:p>
          <a:p>
            <a:pPr lvl="2"/>
            <a:r>
              <a:rPr lang="en-US" dirty="0"/>
              <a:t>Creating a method in a derived class with the same signature.</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055CB98-FE40-4A8C-8A38-606628017CF5}" type="datetime4">
              <a:rPr lang="en-US" smtClean="0"/>
              <a:t>February 26, 2018</a:t>
            </a:fld>
            <a:endParaRPr lang="nl-NL" dirty="0"/>
          </a:p>
        </p:txBody>
      </p:sp>
    </p:spTree>
    <p:extLst>
      <p:ext uri="{BB962C8B-B14F-4D97-AF65-F5344CB8AC3E}">
        <p14:creationId xmlns:p14="http://schemas.microsoft.com/office/powerpoint/2010/main" val="3546028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Method overloading vs. method overriding</a:t>
            </a:r>
          </a:p>
          <a:p>
            <a:pPr lvl="1"/>
            <a:endParaRPr lang="en-US" dirty="0"/>
          </a:p>
          <a:p>
            <a:pPr lvl="1"/>
            <a:r>
              <a:rPr lang="en-US" dirty="0"/>
              <a:t>What is Method overriding ? </a:t>
            </a:r>
          </a:p>
          <a:p>
            <a:pPr lvl="2"/>
            <a:r>
              <a:rPr lang="en-US" dirty="0"/>
              <a:t>Creating a method in a derived class with the same signature.</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055CB98-FE40-4A8C-8A38-606628017CF5}" type="datetime4">
              <a:rPr lang="en-US" smtClean="0"/>
              <a:t>February 26, 2018</a:t>
            </a:fld>
            <a:endParaRPr lang="nl-NL" dirty="0"/>
          </a:p>
        </p:txBody>
      </p:sp>
      <p:pic>
        <p:nvPicPr>
          <p:cNvPr id="8" name="Picture 7">
            <a:extLst>
              <a:ext uri="{FF2B5EF4-FFF2-40B4-BE49-F238E27FC236}">
                <a16:creationId xmlns:a16="http://schemas.microsoft.com/office/drawing/2014/main" xmlns="" id="{229A762A-E733-4D0A-B5C2-67761F7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31" y="2968381"/>
            <a:ext cx="4032617" cy="3057219"/>
          </a:xfrm>
          <a:prstGeom prst="rect">
            <a:avLst/>
          </a:prstGeom>
        </p:spPr>
      </p:pic>
    </p:spTree>
    <p:extLst>
      <p:ext uri="{BB962C8B-B14F-4D97-AF65-F5344CB8AC3E}">
        <p14:creationId xmlns:p14="http://schemas.microsoft.com/office/powerpoint/2010/main" val="176532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A14B680-E159-ED46-B89B-60C427FC4DF1}" type="datetime4">
              <a:rPr lang="en-US" smtClean="0"/>
              <a:t>February 26, 2018</a:t>
            </a:fld>
            <a:endParaRPr lang="nl-NL" dirty="0"/>
          </a:p>
        </p:txBody>
      </p:sp>
      <p:sp>
        <p:nvSpPr>
          <p:cNvPr id="5" name="Footer Placeholder 4"/>
          <p:cNvSpPr>
            <a:spLocks noGrp="1"/>
          </p:cNvSpPr>
          <p:nvPr>
            <p:ph type="ftr" sz="quarter" idx="11"/>
          </p:nvPr>
        </p:nvSpPr>
        <p:spPr/>
        <p:txBody>
          <a:bodyPr/>
          <a:lstStyle/>
          <a:p>
            <a:r>
              <a:rPr lang="nl-NL"/>
              <a:t>TITLE PRESENTATION</a:t>
            </a:r>
            <a:endParaRPr lang="nl-NL" dirty="0"/>
          </a:p>
        </p:txBody>
      </p:sp>
    </p:spTree>
    <p:extLst>
      <p:ext uri="{BB962C8B-B14F-4D97-AF65-F5344CB8AC3E}">
        <p14:creationId xmlns:p14="http://schemas.microsoft.com/office/powerpoint/2010/main" val="2258613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endParaRPr lang="en-US" dirty="0"/>
          </a:p>
          <a:p>
            <a:pPr marL="265113" lvl="1" indent="0">
              <a:buNone/>
            </a:pPr>
            <a:r>
              <a:rPr lang="en-US" dirty="0"/>
              <a: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2D329583-0C19-4AC3-8F9C-FAC6CCCBF261}" type="datetime4">
              <a:rPr lang="en-US" smtClean="0"/>
              <a:t>February 26, 2018</a:t>
            </a:fld>
            <a:endParaRPr lang="nl-NL" dirty="0"/>
          </a:p>
        </p:txBody>
      </p:sp>
    </p:spTree>
    <p:extLst>
      <p:ext uri="{BB962C8B-B14F-4D97-AF65-F5344CB8AC3E}">
        <p14:creationId xmlns:p14="http://schemas.microsoft.com/office/powerpoint/2010/main" val="157735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endParaRPr lang="en-US" dirty="0"/>
          </a:p>
          <a:p>
            <a:pPr lvl="1"/>
            <a:r>
              <a:rPr lang="en-US" dirty="0"/>
              <a:t>A </a:t>
            </a:r>
            <a:r>
              <a:rPr lang="en-US" i="1" dirty="0"/>
              <a:t>field</a:t>
            </a:r>
            <a:r>
              <a:rPr lang="en-US" dirty="0"/>
              <a:t> is a variable of any type that is declared directly in a class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46FBA03-01FF-466B-B906-AB5B933A5CFB}" type="datetime4">
              <a:rPr lang="en-US" smtClean="0"/>
              <a:t>February 26, 2018</a:t>
            </a:fld>
            <a:endParaRPr lang="nl-NL" dirty="0"/>
          </a:p>
        </p:txBody>
      </p:sp>
    </p:spTree>
    <p:extLst>
      <p:ext uri="{BB962C8B-B14F-4D97-AF65-F5344CB8AC3E}">
        <p14:creationId xmlns:p14="http://schemas.microsoft.com/office/powerpoint/2010/main" val="1273854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pPr lvl="1"/>
            <a:endParaRPr lang="en-US" dirty="0"/>
          </a:p>
          <a:p>
            <a:pPr lvl="1"/>
            <a:r>
              <a:rPr lang="en-US" dirty="0"/>
              <a:t>A </a:t>
            </a:r>
            <a:r>
              <a:rPr lang="en-US" i="1" dirty="0"/>
              <a:t>field</a:t>
            </a:r>
            <a:r>
              <a:rPr lang="en-US" dirty="0"/>
              <a:t> is a variable of any type that is declared directly in a class </a:t>
            </a:r>
          </a:p>
          <a:p>
            <a:pPr lvl="1"/>
            <a:endParaRPr lang="en-US" dirty="0"/>
          </a:p>
          <a:p>
            <a:pPr lvl="1"/>
            <a:r>
              <a:rPr lang="en-US" dirty="0"/>
              <a:t>Fields are declared in the class block by :</a:t>
            </a:r>
          </a:p>
          <a:p>
            <a:pPr lvl="1"/>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18DCC88-10C8-430E-8511-F5C54A91622E}" type="datetime4">
              <a:rPr lang="en-US" smtClean="0"/>
              <a:t>February 26, 2018</a:t>
            </a:fld>
            <a:endParaRPr lang="nl-NL" dirty="0"/>
          </a:p>
        </p:txBody>
      </p:sp>
    </p:spTree>
    <p:extLst>
      <p:ext uri="{BB962C8B-B14F-4D97-AF65-F5344CB8AC3E}">
        <p14:creationId xmlns:p14="http://schemas.microsoft.com/office/powerpoint/2010/main" val="1893503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pPr lvl="1"/>
            <a:endParaRPr lang="en-US" dirty="0"/>
          </a:p>
          <a:p>
            <a:pPr lvl="1"/>
            <a:r>
              <a:rPr lang="en-US" dirty="0"/>
              <a:t>A </a:t>
            </a:r>
            <a:r>
              <a:rPr lang="en-US" i="1" dirty="0"/>
              <a:t>field</a:t>
            </a:r>
            <a:r>
              <a:rPr lang="en-US" dirty="0"/>
              <a:t> is a variable of any type that is declared directly in a class </a:t>
            </a:r>
          </a:p>
          <a:p>
            <a:pPr lvl="1"/>
            <a:endParaRPr lang="en-US" dirty="0"/>
          </a:p>
          <a:p>
            <a:pPr lvl="1"/>
            <a:r>
              <a:rPr lang="en-US" dirty="0"/>
              <a:t>Fields are declared in the class block by :</a:t>
            </a:r>
          </a:p>
          <a:p>
            <a:pPr lvl="1"/>
            <a:endParaRPr lang="en-US" dirty="0"/>
          </a:p>
          <a:p>
            <a:pPr lvl="2"/>
            <a:r>
              <a:rPr lang="en-US" dirty="0"/>
              <a:t>specifying the access level of the field</a:t>
            </a:r>
          </a:p>
          <a:p>
            <a:pPr marL="541337" lvl="2" indent="0">
              <a:buNone/>
            </a:pPr>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5DE70267-DBD1-4A68-B66D-E17678457BD7}" type="datetime4">
              <a:rPr lang="en-US" smtClean="0"/>
              <a:t>February 26, 2018</a:t>
            </a:fld>
            <a:endParaRPr lang="nl-NL" dirty="0"/>
          </a:p>
        </p:txBody>
      </p:sp>
    </p:spTree>
    <p:extLst>
      <p:ext uri="{BB962C8B-B14F-4D97-AF65-F5344CB8AC3E}">
        <p14:creationId xmlns:p14="http://schemas.microsoft.com/office/powerpoint/2010/main" val="348449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pPr lvl="1"/>
            <a:endParaRPr lang="en-US" dirty="0"/>
          </a:p>
          <a:p>
            <a:pPr lvl="1"/>
            <a:r>
              <a:rPr lang="en-US" dirty="0"/>
              <a:t>A </a:t>
            </a:r>
            <a:r>
              <a:rPr lang="en-US" i="1" dirty="0"/>
              <a:t>field</a:t>
            </a:r>
            <a:r>
              <a:rPr lang="en-US" dirty="0"/>
              <a:t> is a variable of any type that is declared directly in a class </a:t>
            </a:r>
          </a:p>
          <a:p>
            <a:pPr lvl="1"/>
            <a:endParaRPr lang="en-US" dirty="0"/>
          </a:p>
          <a:p>
            <a:pPr lvl="1"/>
            <a:r>
              <a:rPr lang="en-US" dirty="0"/>
              <a:t>Fields are declared in the class block by :</a:t>
            </a:r>
          </a:p>
          <a:p>
            <a:pPr lvl="1"/>
            <a:endParaRPr lang="en-US" dirty="0"/>
          </a:p>
          <a:p>
            <a:pPr lvl="2"/>
            <a:r>
              <a:rPr lang="en-US" dirty="0"/>
              <a:t>specifying the access level of the field</a:t>
            </a:r>
          </a:p>
          <a:p>
            <a:pPr marL="541337" lvl="2" indent="0">
              <a:buNone/>
            </a:pPr>
            <a:endParaRPr lang="en-US" dirty="0"/>
          </a:p>
          <a:p>
            <a:pPr marL="541337" lvl="2" indent="0">
              <a:buNone/>
            </a:pPr>
            <a:r>
              <a:rPr lang="en-US" dirty="0"/>
              <a:t>followed by</a:t>
            </a:r>
          </a:p>
          <a:p>
            <a:pPr lvl="2"/>
            <a:r>
              <a:rPr lang="en-US" dirty="0"/>
              <a:t>the type of the field</a:t>
            </a:r>
          </a:p>
          <a:p>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A9BAAC3-602A-48B1-9AB1-F1FF9DB98BB6}" type="datetime4">
              <a:rPr lang="en-US" smtClean="0"/>
              <a:t>February 26, 2018</a:t>
            </a:fld>
            <a:endParaRPr lang="nl-NL" dirty="0"/>
          </a:p>
        </p:txBody>
      </p:sp>
    </p:spTree>
    <p:extLst>
      <p:ext uri="{BB962C8B-B14F-4D97-AF65-F5344CB8AC3E}">
        <p14:creationId xmlns:p14="http://schemas.microsoft.com/office/powerpoint/2010/main" val="918964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pPr lvl="1"/>
            <a:endParaRPr lang="en-US" dirty="0"/>
          </a:p>
          <a:p>
            <a:pPr lvl="1"/>
            <a:r>
              <a:rPr lang="en-US" dirty="0"/>
              <a:t>A </a:t>
            </a:r>
            <a:r>
              <a:rPr lang="en-US" i="1" dirty="0"/>
              <a:t>field</a:t>
            </a:r>
            <a:r>
              <a:rPr lang="en-US" dirty="0"/>
              <a:t> is a variable of any type that is declared directly in a class </a:t>
            </a:r>
          </a:p>
          <a:p>
            <a:pPr lvl="1"/>
            <a:endParaRPr lang="en-US" dirty="0"/>
          </a:p>
          <a:p>
            <a:pPr lvl="1"/>
            <a:r>
              <a:rPr lang="en-US" dirty="0"/>
              <a:t>Fields are declared in the class block by :</a:t>
            </a:r>
          </a:p>
          <a:p>
            <a:pPr lvl="1"/>
            <a:endParaRPr lang="en-US" dirty="0"/>
          </a:p>
          <a:p>
            <a:pPr lvl="2"/>
            <a:r>
              <a:rPr lang="en-US" dirty="0"/>
              <a:t>specifying the access level of the field</a:t>
            </a:r>
          </a:p>
          <a:p>
            <a:pPr marL="541337" lvl="2" indent="0">
              <a:buNone/>
            </a:pPr>
            <a:endParaRPr lang="en-US" dirty="0"/>
          </a:p>
          <a:p>
            <a:pPr marL="541337" lvl="2" indent="0">
              <a:buNone/>
            </a:pPr>
            <a:r>
              <a:rPr lang="en-US" dirty="0"/>
              <a:t>followed by</a:t>
            </a:r>
          </a:p>
          <a:p>
            <a:pPr lvl="2"/>
            <a:r>
              <a:rPr lang="en-US" dirty="0"/>
              <a:t>the type of the field</a:t>
            </a:r>
          </a:p>
          <a:p>
            <a:pPr lvl="2"/>
            <a:endParaRPr lang="en-US" dirty="0"/>
          </a:p>
          <a:p>
            <a:pPr marL="541337" lvl="2" indent="0">
              <a:buNone/>
            </a:pPr>
            <a:r>
              <a:rPr lang="en-US" dirty="0"/>
              <a:t>followed by</a:t>
            </a:r>
          </a:p>
          <a:p>
            <a:pPr lvl="2"/>
            <a:r>
              <a:rPr lang="en-US" dirty="0"/>
              <a:t>the name of the field</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FF09C2E-DFFA-4A88-A7CD-104AEFED962C}" type="datetime4">
              <a:rPr lang="en-US" smtClean="0"/>
              <a:t>February 26, 2018</a:t>
            </a:fld>
            <a:endParaRPr lang="nl-NL" dirty="0"/>
          </a:p>
        </p:txBody>
      </p:sp>
    </p:spTree>
    <p:extLst>
      <p:ext uri="{BB962C8B-B14F-4D97-AF65-F5344CB8AC3E}">
        <p14:creationId xmlns:p14="http://schemas.microsoft.com/office/powerpoint/2010/main" val="4087677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pPr lvl="1"/>
            <a:endParaRPr lang="en-US" dirty="0"/>
          </a:p>
          <a:p>
            <a:pPr lvl="1"/>
            <a:r>
              <a:rPr lang="en-US" dirty="0"/>
              <a:t>A </a:t>
            </a:r>
            <a:r>
              <a:rPr lang="en-US" i="1" dirty="0"/>
              <a:t>field</a:t>
            </a:r>
            <a:r>
              <a:rPr lang="en-US" dirty="0"/>
              <a:t> is a variable of any type that is declared directly in a class </a:t>
            </a:r>
          </a:p>
          <a:p>
            <a:pPr lvl="1"/>
            <a:endParaRPr lang="en-US" dirty="0"/>
          </a:p>
          <a:p>
            <a:pPr lvl="1"/>
            <a:r>
              <a:rPr lang="en-US" dirty="0"/>
              <a:t>Fields are declared in the class block by :</a:t>
            </a:r>
          </a:p>
          <a:p>
            <a:pPr lvl="1"/>
            <a:endParaRPr lang="en-US" dirty="0"/>
          </a:p>
          <a:p>
            <a:pPr lvl="2"/>
            <a:r>
              <a:rPr lang="en-US" dirty="0"/>
              <a:t>specifying the access level of the field</a:t>
            </a:r>
          </a:p>
          <a:p>
            <a:pPr marL="541337" lvl="2" indent="0">
              <a:buNone/>
            </a:pPr>
            <a:endParaRPr lang="en-US" dirty="0"/>
          </a:p>
          <a:p>
            <a:pPr marL="541337" lvl="2" indent="0">
              <a:buNone/>
            </a:pPr>
            <a:r>
              <a:rPr lang="en-US" dirty="0"/>
              <a:t>followed by</a:t>
            </a:r>
          </a:p>
          <a:p>
            <a:pPr lvl="2"/>
            <a:r>
              <a:rPr lang="en-US" dirty="0"/>
              <a:t>the type of the field</a:t>
            </a:r>
          </a:p>
          <a:p>
            <a:pPr lvl="2"/>
            <a:endParaRPr lang="en-US" dirty="0"/>
          </a:p>
          <a:p>
            <a:pPr marL="541337" lvl="2" indent="0">
              <a:buNone/>
            </a:pPr>
            <a:r>
              <a:rPr lang="en-US" dirty="0"/>
              <a:t>followed by</a:t>
            </a:r>
          </a:p>
          <a:p>
            <a:pPr lvl="2"/>
            <a:r>
              <a:rPr lang="en-US" dirty="0"/>
              <a:t>the name of the field</a:t>
            </a:r>
          </a:p>
          <a:p>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891A26A-ECD4-4E89-AF47-0CA3C2D7C104}" type="datetime4">
              <a:rPr lang="en-US" smtClean="0"/>
              <a:t>February 26, 2018</a:t>
            </a:fld>
            <a:endParaRPr lang="nl-NL" dirty="0"/>
          </a:p>
        </p:txBody>
      </p:sp>
      <p:pic>
        <p:nvPicPr>
          <p:cNvPr id="5" name="Picture 4">
            <a:extLst>
              <a:ext uri="{FF2B5EF4-FFF2-40B4-BE49-F238E27FC236}">
                <a16:creationId xmlns:a16="http://schemas.microsoft.com/office/drawing/2014/main" xmlns="" id="{398CCF2F-4C24-47F0-AD69-7764563EDB0F}"/>
              </a:ext>
            </a:extLst>
          </p:cNvPr>
          <p:cNvPicPr>
            <a:picLocks noChangeAspect="1"/>
          </p:cNvPicPr>
          <p:nvPr/>
        </p:nvPicPr>
        <p:blipFill>
          <a:blip r:embed="rId3"/>
          <a:stretch>
            <a:fillRect/>
          </a:stretch>
        </p:blipFill>
        <p:spPr>
          <a:xfrm>
            <a:off x="3985480" y="4279417"/>
            <a:ext cx="5158520" cy="1461815"/>
          </a:xfrm>
          <a:prstGeom prst="rect">
            <a:avLst/>
          </a:prstGeom>
        </p:spPr>
      </p:pic>
    </p:spTree>
    <p:extLst>
      <p:ext uri="{BB962C8B-B14F-4D97-AF65-F5344CB8AC3E}">
        <p14:creationId xmlns:p14="http://schemas.microsoft.com/office/powerpoint/2010/main" val="3306403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Fields</a:t>
            </a:r>
          </a:p>
          <a:p>
            <a:endParaRPr lang="en-US" dirty="0"/>
          </a:p>
          <a:p>
            <a:pPr lvl="1"/>
            <a:r>
              <a:rPr lang="en-US" dirty="0"/>
              <a:t>A field can be declared </a:t>
            </a:r>
            <a:r>
              <a:rPr lang="en-US" i="1" dirty="0" err="1"/>
              <a:t>readonly</a:t>
            </a:r>
            <a:r>
              <a:rPr lang="en-US" dirty="0"/>
              <a:t>. A read-only field can only be assigned a value during initialization or in a constructor</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2B344E8B-24AC-4B29-B798-B12CE96CA310}" type="datetime4">
              <a:rPr lang="en-US" smtClean="0"/>
              <a:t>February 26, 2018</a:t>
            </a:fld>
            <a:endParaRPr lang="nl-NL" dirty="0"/>
          </a:p>
        </p:txBody>
      </p:sp>
      <p:pic>
        <p:nvPicPr>
          <p:cNvPr id="7" name="Picture 6">
            <a:extLst>
              <a:ext uri="{FF2B5EF4-FFF2-40B4-BE49-F238E27FC236}">
                <a16:creationId xmlns:a16="http://schemas.microsoft.com/office/drawing/2014/main" xmlns="" id="{844C95E8-4357-478E-9728-FCA5C6F7AF64}"/>
              </a:ext>
            </a:extLst>
          </p:cNvPr>
          <p:cNvPicPr>
            <a:picLocks noChangeAspect="1"/>
          </p:cNvPicPr>
          <p:nvPr/>
        </p:nvPicPr>
        <p:blipFill>
          <a:blip r:embed="rId3"/>
          <a:stretch>
            <a:fillRect/>
          </a:stretch>
        </p:blipFill>
        <p:spPr>
          <a:xfrm>
            <a:off x="1088573" y="3006852"/>
            <a:ext cx="7327622" cy="2467356"/>
          </a:xfrm>
          <a:prstGeom prst="rect">
            <a:avLst/>
          </a:prstGeom>
        </p:spPr>
      </p:pic>
    </p:spTree>
    <p:extLst>
      <p:ext uri="{BB962C8B-B14F-4D97-AF65-F5344CB8AC3E}">
        <p14:creationId xmlns:p14="http://schemas.microsoft.com/office/powerpoint/2010/main" val="3543736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F67F78F-6B06-4483-A4FF-784289C28132}" type="datetime4">
              <a:rPr lang="en-US" smtClean="0"/>
              <a:t>February 26, 2018</a:t>
            </a:fld>
            <a:endParaRPr lang="nl-NL" dirty="0"/>
          </a:p>
        </p:txBody>
      </p:sp>
    </p:spTree>
    <p:extLst>
      <p:ext uri="{BB962C8B-B14F-4D97-AF65-F5344CB8AC3E}">
        <p14:creationId xmlns:p14="http://schemas.microsoft.com/office/powerpoint/2010/main" val="1046461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a:t>
            </a:r>
          </a:p>
          <a:p>
            <a:pPr lvl="2"/>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082E00F-2ED0-4AAA-9B56-1688EE19020D}" type="datetime4">
              <a:rPr lang="en-US" smtClean="0"/>
              <a:t>February 26, 2018</a:t>
            </a:fld>
            <a:endParaRPr lang="nl-NL" dirty="0"/>
          </a:p>
        </p:txBody>
      </p:sp>
    </p:spTree>
    <p:extLst>
      <p:ext uri="{BB962C8B-B14F-4D97-AF65-F5344CB8AC3E}">
        <p14:creationId xmlns:p14="http://schemas.microsoft.com/office/powerpoint/2010/main" val="165331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What is a class ?</a:t>
            </a:r>
          </a:p>
          <a:p>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594A2F3-0FBC-49B5-8CA7-FAC090192312}" type="datetime4">
              <a:rPr lang="en-US" smtClean="0"/>
              <a:t>February 26, 2018</a:t>
            </a:fld>
            <a:endParaRPr lang="nl-NL" dirty="0"/>
          </a:p>
        </p:txBody>
      </p:sp>
    </p:spTree>
    <p:extLst>
      <p:ext uri="{BB962C8B-B14F-4D97-AF65-F5344CB8AC3E}">
        <p14:creationId xmlns:p14="http://schemas.microsoft.com/office/powerpoint/2010/main" val="4275387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 </a:t>
            </a:r>
          </a:p>
          <a:p>
            <a:pPr lvl="1"/>
            <a:r>
              <a:rPr lang="en-US" dirty="0"/>
              <a:t>Private</a:t>
            </a:r>
          </a:p>
          <a:p>
            <a:pPr lvl="2"/>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92A4F27-4584-46A3-BE4C-9D3E53C9D262}" type="datetime4">
              <a:rPr lang="en-US" smtClean="0"/>
              <a:t>February 26, 2018</a:t>
            </a:fld>
            <a:endParaRPr lang="nl-NL" dirty="0"/>
          </a:p>
        </p:txBody>
      </p:sp>
    </p:spTree>
    <p:extLst>
      <p:ext uri="{BB962C8B-B14F-4D97-AF65-F5344CB8AC3E}">
        <p14:creationId xmlns:p14="http://schemas.microsoft.com/office/powerpoint/2010/main" val="4081657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a:t>
            </a:r>
          </a:p>
          <a:p>
            <a:pPr lvl="1"/>
            <a:r>
              <a:rPr lang="en-US" dirty="0"/>
              <a:t>Private</a:t>
            </a:r>
          </a:p>
          <a:p>
            <a:pPr lvl="1"/>
            <a:r>
              <a:rPr lang="en-US" dirty="0"/>
              <a:t>Protected</a:t>
            </a:r>
          </a:p>
          <a:p>
            <a:pPr lvl="2"/>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0E8070C-B504-4D3A-B068-4537EFB672A1}" type="datetime4">
              <a:rPr lang="en-US" smtClean="0"/>
              <a:t>February 26, 2018</a:t>
            </a:fld>
            <a:endParaRPr lang="nl-NL" dirty="0"/>
          </a:p>
        </p:txBody>
      </p:sp>
    </p:spTree>
    <p:extLst>
      <p:ext uri="{BB962C8B-B14F-4D97-AF65-F5344CB8AC3E}">
        <p14:creationId xmlns:p14="http://schemas.microsoft.com/office/powerpoint/2010/main" val="4225411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a:t>
            </a:r>
          </a:p>
          <a:p>
            <a:pPr lvl="1"/>
            <a:r>
              <a:rPr lang="en-US" dirty="0"/>
              <a:t>Private</a:t>
            </a:r>
          </a:p>
          <a:p>
            <a:pPr lvl="1"/>
            <a:r>
              <a:rPr lang="en-US" dirty="0"/>
              <a:t>Protected</a:t>
            </a:r>
          </a:p>
          <a:p>
            <a:pPr lvl="1"/>
            <a:r>
              <a:rPr lang="en-US" dirty="0"/>
              <a:t>Internal</a:t>
            </a:r>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0E8070C-B504-4D3A-B068-4537EFB672A1}" type="datetime4">
              <a:rPr lang="en-US" smtClean="0"/>
              <a:t>February 26, 2018</a:t>
            </a:fld>
            <a:endParaRPr lang="nl-NL" dirty="0"/>
          </a:p>
        </p:txBody>
      </p:sp>
    </p:spTree>
    <p:extLst>
      <p:ext uri="{BB962C8B-B14F-4D97-AF65-F5344CB8AC3E}">
        <p14:creationId xmlns:p14="http://schemas.microsoft.com/office/powerpoint/2010/main" val="1949385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a:t>
            </a:r>
          </a:p>
          <a:p>
            <a:pPr lvl="1"/>
            <a:r>
              <a:rPr lang="en-US" dirty="0"/>
              <a:t>Private</a:t>
            </a:r>
          </a:p>
          <a:p>
            <a:pPr lvl="1"/>
            <a:r>
              <a:rPr lang="en-US" dirty="0"/>
              <a:t>Protected</a:t>
            </a:r>
          </a:p>
          <a:p>
            <a:pPr lvl="1"/>
            <a:r>
              <a:rPr lang="en-US" dirty="0"/>
              <a:t>Internal</a:t>
            </a:r>
          </a:p>
          <a:p>
            <a:pPr lvl="1"/>
            <a:r>
              <a:rPr lang="en-US" dirty="0"/>
              <a:t>Protected internal</a:t>
            </a:r>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0E8070C-B504-4D3A-B068-4537EFB672A1}" type="datetime4">
              <a:rPr lang="en-US" smtClean="0"/>
              <a:t>February 26, 2018</a:t>
            </a:fld>
            <a:endParaRPr lang="nl-NL" dirty="0"/>
          </a:p>
        </p:txBody>
      </p:sp>
    </p:spTree>
    <p:extLst>
      <p:ext uri="{BB962C8B-B14F-4D97-AF65-F5344CB8AC3E}">
        <p14:creationId xmlns:p14="http://schemas.microsoft.com/office/powerpoint/2010/main" val="3020402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Access modifiers</a:t>
            </a:r>
          </a:p>
          <a:p>
            <a:endParaRPr lang="en-US" dirty="0"/>
          </a:p>
          <a:p>
            <a:pPr lvl="1"/>
            <a:r>
              <a:rPr lang="en-US" dirty="0"/>
              <a:t>Public</a:t>
            </a:r>
          </a:p>
          <a:p>
            <a:pPr lvl="1"/>
            <a:r>
              <a:rPr lang="en-US" dirty="0"/>
              <a:t>Private</a:t>
            </a:r>
          </a:p>
          <a:p>
            <a:pPr lvl="1"/>
            <a:r>
              <a:rPr lang="en-US" dirty="0"/>
              <a:t>Protected</a:t>
            </a:r>
          </a:p>
          <a:p>
            <a:pPr lvl="1"/>
            <a:r>
              <a:rPr lang="en-US" dirty="0"/>
              <a:t>Internal</a:t>
            </a:r>
          </a:p>
          <a:p>
            <a:pPr lvl="1"/>
            <a:r>
              <a:rPr lang="en-US" dirty="0"/>
              <a:t>Protected internal</a:t>
            </a:r>
          </a:p>
          <a:p>
            <a:pPr lvl="1"/>
            <a:r>
              <a:rPr lang="en-US" dirty="0"/>
              <a:t>Private protected</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0E8070C-B504-4D3A-B068-4537EFB672A1}" type="datetime4">
              <a:rPr lang="en-US" smtClean="0"/>
              <a:t>February 26, 2018</a:t>
            </a:fld>
            <a:endParaRPr lang="nl-NL" dirty="0"/>
          </a:p>
        </p:txBody>
      </p:sp>
    </p:spTree>
    <p:extLst>
      <p:ext uri="{BB962C8B-B14F-4D97-AF65-F5344CB8AC3E}">
        <p14:creationId xmlns:p14="http://schemas.microsoft.com/office/powerpoint/2010/main" val="4022851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Private fields &amp; public accessors vs. public properties</a:t>
            </a:r>
          </a:p>
          <a:p>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65CFB16-C5DE-48DA-94F2-C88683B93AE6}" type="datetime4">
              <a:rPr lang="en-US" smtClean="0"/>
              <a:t>February 26, 2018</a:t>
            </a:fld>
            <a:endParaRPr lang="nl-NL" dirty="0"/>
          </a:p>
        </p:txBody>
      </p:sp>
    </p:spTree>
    <p:extLst>
      <p:ext uri="{BB962C8B-B14F-4D97-AF65-F5344CB8AC3E}">
        <p14:creationId xmlns:p14="http://schemas.microsoft.com/office/powerpoint/2010/main" val="3451427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Private fields &amp; public accessors vs. public properties</a:t>
            </a:r>
          </a:p>
          <a:p>
            <a:pPr lvl="1"/>
            <a:endParaRPr lang="en-US" dirty="0"/>
          </a:p>
          <a:p>
            <a:pPr lvl="1"/>
            <a:r>
              <a:rPr lang="en-US" dirty="0"/>
              <a:t>Property </a:t>
            </a:r>
          </a:p>
          <a:p>
            <a:pPr lvl="2"/>
            <a:endParaRPr lang="en-US" dirty="0"/>
          </a:p>
          <a:p>
            <a:pPr lvl="2"/>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E966C3B7-7110-4A1F-AA0E-73790A8C6E8F}" type="datetime4">
              <a:rPr lang="en-US" smtClean="0"/>
              <a:t>February 26, 2018</a:t>
            </a:fld>
            <a:endParaRPr lang="nl-NL" dirty="0"/>
          </a:p>
        </p:txBody>
      </p:sp>
    </p:spTree>
    <p:extLst>
      <p:ext uri="{BB962C8B-B14F-4D97-AF65-F5344CB8AC3E}">
        <p14:creationId xmlns:p14="http://schemas.microsoft.com/office/powerpoint/2010/main" val="414637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Private fields &amp; public accessors vs. public properties</a:t>
            </a:r>
          </a:p>
          <a:p>
            <a:pPr lvl="1"/>
            <a:endParaRPr lang="en-US" dirty="0"/>
          </a:p>
          <a:p>
            <a:pPr lvl="1"/>
            <a:r>
              <a:rPr lang="en-US" dirty="0"/>
              <a:t>Property </a:t>
            </a:r>
          </a:p>
          <a:p>
            <a:pPr lvl="1"/>
            <a:r>
              <a:rPr lang="en-US" dirty="0"/>
              <a:t>When do you I use a field?</a:t>
            </a:r>
          </a:p>
          <a:p>
            <a:pPr lvl="2"/>
            <a:endParaRPr lang="en-US" dirty="0"/>
          </a:p>
          <a:p>
            <a:pPr lvl="2"/>
            <a:endParaRPr lang="en-US" dirty="0"/>
          </a:p>
          <a:p>
            <a:pPr lvl="2"/>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EC1750D-32ED-489C-8FE9-621E99CC8EA0}" type="datetime4">
              <a:rPr lang="en-US" smtClean="0"/>
              <a:t>February 26, 2018</a:t>
            </a:fld>
            <a:endParaRPr lang="nl-NL" dirty="0"/>
          </a:p>
        </p:txBody>
      </p:sp>
    </p:spTree>
    <p:extLst>
      <p:ext uri="{BB962C8B-B14F-4D97-AF65-F5344CB8AC3E}">
        <p14:creationId xmlns:p14="http://schemas.microsoft.com/office/powerpoint/2010/main" val="2254736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Private fields &amp; public accessors vs. public properties</a:t>
            </a:r>
          </a:p>
          <a:p>
            <a:pPr lvl="1"/>
            <a:endParaRPr lang="en-US" dirty="0"/>
          </a:p>
          <a:p>
            <a:pPr lvl="1"/>
            <a:r>
              <a:rPr lang="en-US" dirty="0"/>
              <a:t>Property </a:t>
            </a:r>
          </a:p>
          <a:p>
            <a:pPr lvl="1"/>
            <a:r>
              <a:rPr lang="en-US" dirty="0"/>
              <a:t>When do you I use a field?</a:t>
            </a:r>
          </a:p>
          <a:p>
            <a:pPr lvl="1" fontAlgn="base"/>
            <a:r>
              <a:rPr lang="en-US" dirty="0"/>
              <a:t>When should I use a property?</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FB29F62-98A9-4AD9-9B31-2DD1359B2A95}" type="datetime4">
              <a:rPr lang="en-US" smtClean="0"/>
              <a:t>February 26, 2018</a:t>
            </a:fld>
            <a:endParaRPr lang="nl-NL" dirty="0"/>
          </a:p>
        </p:txBody>
      </p:sp>
    </p:spTree>
    <p:extLst>
      <p:ext uri="{BB962C8B-B14F-4D97-AF65-F5344CB8AC3E}">
        <p14:creationId xmlns:p14="http://schemas.microsoft.com/office/powerpoint/2010/main" val="337069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Private fields &amp; public accessors vs. public properties</a:t>
            </a:r>
          </a:p>
          <a:p>
            <a:pPr lvl="1"/>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E449045-E052-4D19-B7DB-1918B556EBA6}" type="datetime4">
              <a:rPr lang="en-US" smtClean="0"/>
              <a:t>February 26, 2018</a:t>
            </a:fld>
            <a:endParaRPr lang="nl-NL" dirty="0"/>
          </a:p>
        </p:txBody>
      </p:sp>
      <p:pic>
        <p:nvPicPr>
          <p:cNvPr id="7" name="Picture 6">
            <a:extLst>
              <a:ext uri="{FF2B5EF4-FFF2-40B4-BE49-F238E27FC236}">
                <a16:creationId xmlns:a16="http://schemas.microsoft.com/office/drawing/2014/main" xmlns="" id="{0E6CB741-15BA-4650-A310-13AF274E475D}"/>
              </a:ext>
            </a:extLst>
          </p:cNvPr>
          <p:cNvPicPr>
            <a:picLocks noChangeAspect="1"/>
          </p:cNvPicPr>
          <p:nvPr/>
        </p:nvPicPr>
        <p:blipFill>
          <a:blip r:embed="rId3"/>
          <a:stretch>
            <a:fillRect/>
          </a:stretch>
        </p:blipFill>
        <p:spPr>
          <a:xfrm>
            <a:off x="668768" y="1918949"/>
            <a:ext cx="7180243" cy="1679589"/>
          </a:xfrm>
          <a:prstGeom prst="rect">
            <a:avLst/>
          </a:prstGeom>
        </p:spPr>
      </p:pic>
      <p:pic>
        <p:nvPicPr>
          <p:cNvPr id="9" name="Picture 8">
            <a:extLst>
              <a:ext uri="{FF2B5EF4-FFF2-40B4-BE49-F238E27FC236}">
                <a16:creationId xmlns:a16="http://schemas.microsoft.com/office/drawing/2014/main" xmlns="" id="{1A0AB1C4-49A1-44A6-9B87-8FEA1F611221}"/>
              </a:ext>
            </a:extLst>
          </p:cNvPr>
          <p:cNvPicPr>
            <a:picLocks noChangeAspect="1"/>
          </p:cNvPicPr>
          <p:nvPr/>
        </p:nvPicPr>
        <p:blipFill>
          <a:blip r:embed="rId4"/>
          <a:stretch>
            <a:fillRect/>
          </a:stretch>
        </p:blipFill>
        <p:spPr>
          <a:xfrm>
            <a:off x="668767" y="4288564"/>
            <a:ext cx="7180243" cy="548110"/>
          </a:xfrm>
          <a:prstGeom prst="rect">
            <a:avLst/>
          </a:prstGeom>
        </p:spPr>
      </p:pic>
    </p:spTree>
    <p:extLst>
      <p:ext uri="{BB962C8B-B14F-4D97-AF65-F5344CB8AC3E}">
        <p14:creationId xmlns:p14="http://schemas.microsoft.com/office/powerpoint/2010/main" val="1470799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nl-NL" dirty="0" err="1"/>
              <a:t>Why</a:t>
            </a:r>
            <a:r>
              <a:rPr lang="nl-NL" dirty="0"/>
              <a:t> classes ?</a:t>
            </a:r>
          </a:p>
          <a:p>
            <a:endParaRPr lang="nl-NL"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B0302C8-0C13-488E-9876-B0A656FEF004}" type="datetime4">
              <a:rPr lang="en-US" smtClean="0"/>
              <a:t>February 26, 2018</a:t>
            </a:fld>
            <a:endParaRPr lang="nl-NL" dirty="0"/>
          </a:p>
        </p:txBody>
      </p:sp>
    </p:spTree>
    <p:extLst>
      <p:ext uri="{BB962C8B-B14F-4D97-AF65-F5344CB8AC3E}">
        <p14:creationId xmlns:p14="http://schemas.microsoft.com/office/powerpoint/2010/main" val="2036717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pPr lvl="1"/>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6B7C34A-DF9F-4F7B-BE81-5C0FC19C6702}" type="datetime4">
              <a:rPr lang="en-US" smtClean="0"/>
              <a:t>February 26, 2018</a:t>
            </a:fld>
            <a:endParaRPr lang="nl-NL" dirty="0"/>
          </a:p>
        </p:txBody>
      </p:sp>
    </p:spTree>
    <p:extLst>
      <p:ext uri="{BB962C8B-B14F-4D97-AF65-F5344CB8AC3E}">
        <p14:creationId xmlns:p14="http://schemas.microsoft.com/office/powerpoint/2010/main" val="3254622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pPr lvl="2"/>
            <a:endParaRPr lang="en-US" dirty="0"/>
          </a:p>
          <a:p>
            <a:pPr lvl="1"/>
            <a:r>
              <a:rPr lang="en-US" dirty="0"/>
              <a:t>Properties enable a class to expose a public way of getting and setting values, while hiding implementation or verification code.</a:t>
            </a:r>
          </a:p>
          <a:p>
            <a:pPr lvl="2"/>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2E2E0F3-8624-4AB3-8687-EC3552B606E2}" type="datetime4">
              <a:rPr lang="en-US" smtClean="0"/>
              <a:t>February 26, 2018</a:t>
            </a:fld>
            <a:endParaRPr lang="nl-NL" dirty="0"/>
          </a:p>
        </p:txBody>
      </p:sp>
    </p:spTree>
    <p:extLst>
      <p:ext uri="{BB962C8B-B14F-4D97-AF65-F5344CB8AC3E}">
        <p14:creationId xmlns:p14="http://schemas.microsoft.com/office/powerpoint/2010/main" val="61983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pPr marL="541337" lvl="2" indent="0">
              <a:buNone/>
            </a:pPr>
            <a:endParaRPr lang="en-US" dirty="0"/>
          </a:p>
          <a:p>
            <a:pPr lvl="1"/>
            <a:r>
              <a:rPr lang="en-US" dirty="0"/>
              <a:t>Properties enable a class to expose a public way of getting and setting values, while hiding implementation or verification code.</a:t>
            </a:r>
          </a:p>
          <a:p>
            <a:pPr lvl="1"/>
            <a:endParaRPr lang="en-US" dirty="0"/>
          </a:p>
          <a:p>
            <a:pPr lvl="1"/>
            <a:r>
              <a:rPr lang="en-US" dirty="0"/>
              <a:t>A </a:t>
            </a:r>
            <a:r>
              <a:rPr lang="en-US" u="sng" dirty="0">
                <a:hlinkClick r:id="rId3"/>
              </a:rPr>
              <a:t>get</a:t>
            </a:r>
            <a:r>
              <a:rPr lang="en-US" dirty="0"/>
              <a:t> property accessor is used to return the property value, and a </a:t>
            </a:r>
            <a:r>
              <a:rPr lang="en-US" u="sng" dirty="0">
                <a:hlinkClick r:id="rId4"/>
              </a:rPr>
              <a:t>set</a:t>
            </a:r>
            <a:r>
              <a:rPr lang="en-US" dirty="0"/>
              <a:t> property accessor is used to assign a new value. </a:t>
            </a:r>
          </a:p>
          <a:p>
            <a:pPr marL="365125" lvl="1" indent="0">
              <a:buNone/>
            </a:pPr>
            <a:r>
              <a:rPr lang="en-US" dirty="0"/>
              <a:t>   </a:t>
            </a:r>
          </a:p>
          <a:p>
            <a:pPr marL="365125" lvl="1" indent="0">
              <a:buNone/>
            </a:pPr>
            <a:r>
              <a:rPr lang="en-US" dirty="0"/>
              <a:t>   ! These accessors can have different access levels</a:t>
            </a:r>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37BC8EA-EB5F-4B4C-A07F-E79259BE1984}" type="datetime4">
              <a:rPr lang="en-US" smtClean="0"/>
              <a:t>February 26, 2018</a:t>
            </a:fld>
            <a:endParaRPr lang="nl-NL" dirty="0"/>
          </a:p>
        </p:txBody>
      </p:sp>
    </p:spTree>
    <p:extLst>
      <p:ext uri="{BB962C8B-B14F-4D97-AF65-F5344CB8AC3E}">
        <p14:creationId xmlns:p14="http://schemas.microsoft.com/office/powerpoint/2010/main" val="3355051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endParaRPr lang="en-US" dirty="0"/>
          </a:p>
          <a:p>
            <a:pPr marL="541337" lvl="2" indent="0">
              <a:buNone/>
            </a:pPr>
            <a:r>
              <a:rPr lang="en-US" dirty="0"/>
              <a:t>Properties can be: </a:t>
            </a:r>
          </a:p>
          <a:p>
            <a:pPr lvl="2"/>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BB35C04-2AD9-4C4B-B1A0-2DCA70F4981B}" type="datetime4">
              <a:rPr lang="en-US" smtClean="0"/>
              <a:t>February 26, 2018</a:t>
            </a:fld>
            <a:endParaRPr lang="nl-NL" dirty="0"/>
          </a:p>
        </p:txBody>
      </p:sp>
    </p:spTree>
    <p:extLst>
      <p:ext uri="{BB962C8B-B14F-4D97-AF65-F5344CB8AC3E}">
        <p14:creationId xmlns:p14="http://schemas.microsoft.com/office/powerpoint/2010/main" val="2001635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endParaRPr lang="en-US" dirty="0"/>
          </a:p>
          <a:p>
            <a:pPr marL="541337" lvl="2" indent="0">
              <a:buNone/>
            </a:pPr>
            <a:r>
              <a:rPr lang="en-US" dirty="0"/>
              <a:t>Properties can be: </a:t>
            </a:r>
          </a:p>
          <a:p>
            <a:pPr lvl="2"/>
            <a:endParaRPr lang="en-US" dirty="0"/>
          </a:p>
          <a:p>
            <a:pPr lvl="2"/>
            <a:r>
              <a:rPr lang="en-US" dirty="0"/>
              <a:t> read-write (they have both a get and a set accessor)</a:t>
            </a:r>
          </a:p>
          <a:p>
            <a:pPr lvl="2"/>
            <a:endParaRPr lang="en-US" dirty="0"/>
          </a:p>
          <a:p>
            <a:pPr marL="541337" lvl="2"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5C59640-44A4-4B9D-8B37-64A541799839}" type="datetime4">
              <a:rPr lang="en-US" smtClean="0"/>
              <a:t>February 26, 2018</a:t>
            </a:fld>
            <a:endParaRPr lang="nl-NL" dirty="0"/>
          </a:p>
        </p:txBody>
      </p:sp>
    </p:spTree>
    <p:extLst>
      <p:ext uri="{BB962C8B-B14F-4D97-AF65-F5344CB8AC3E}">
        <p14:creationId xmlns:p14="http://schemas.microsoft.com/office/powerpoint/2010/main" val="367336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endParaRPr lang="en-US" dirty="0"/>
          </a:p>
          <a:p>
            <a:pPr marL="541337" lvl="2" indent="0">
              <a:buNone/>
            </a:pPr>
            <a:r>
              <a:rPr lang="en-US" dirty="0"/>
              <a:t>Properties can be: </a:t>
            </a:r>
          </a:p>
          <a:p>
            <a:pPr lvl="2"/>
            <a:endParaRPr lang="en-US" dirty="0"/>
          </a:p>
          <a:p>
            <a:pPr lvl="2"/>
            <a:r>
              <a:rPr lang="en-US" dirty="0"/>
              <a:t> read-write (they have both a get and a set accessor)</a:t>
            </a:r>
          </a:p>
          <a:p>
            <a:pPr lvl="2"/>
            <a:endParaRPr lang="en-US" dirty="0"/>
          </a:p>
          <a:p>
            <a:pPr lvl="2"/>
            <a:r>
              <a:rPr lang="en-US" dirty="0"/>
              <a:t> read-only (they have a get accessor but no set accessor)</a:t>
            </a:r>
          </a:p>
          <a:p>
            <a:pPr lvl="2"/>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8D8F03D-BED8-4BAA-BBB2-C720543893E6}" type="datetime4">
              <a:rPr lang="en-US" smtClean="0"/>
              <a:t>February 26, 2018</a:t>
            </a:fld>
            <a:endParaRPr lang="nl-NL" dirty="0"/>
          </a:p>
        </p:txBody>
      </p:sp>
    </p:spTree>
    <p:extLst>
      <p:ext uri="{BB962C8B-B14F-4D97-AF65-F5344CB8AC3E}">
        <p14:creationId xmlns:p14="http://schemas.microsoft.com/office/powerpoint/2010/main" val="240426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Properties</a:t>
            </a:r>
          </a:p>
          <a:p>
            <a:endParaRPr lang="en-US" dirty="0"/>
          </a:p>
          <a:p>
            <a:pPr marL="541337" lvl="2" indent="0">
              <a:buNone/>
            </a:pPr>
            <a:r>
              <a:rPr lang="en-US" dirty="0"/>
              <a:t>Properties can be: </a:t>
            </a:r>
          </a:p>
          <a:p>
            <a:pPr lvl="2"/>
            <a:endParaRPr lang="en-US" dirty="0"/>
          </a:p>
          <a:p>
            <a:pPr lvl="2"/>
            <a:r>
              <a:rPr lang="en-US" dirty="0"/>
              <a:t> read-write (they have both a get and a set accessor)</a:t>
            </a:r>
          </a:p>
          <a:p>
            <a:pPr lvl="2"/>
            <a:endParaRPr lang="en-US" dirty="0"/>
          </a:p>
          <a:p>
            <a:pPr lvl="2"/>
            <a:r>
              <a:rPr lang="en-US" dirty="0"/>
              <a:t> read-only (they have a get accessor but no set accessor)</a:t>
            </a:r>
          </a:p>
          <a:p>
            <a:pPr lvl="2"/>
            <a:endParaRPr lang="en-US" dirty="0"/>
          </a:p>
          <a:p>
            <a:pPr lvl="2"/>
            <a:r>
              <a:rPr lang="en-US" dirty="0"/>
              <a:t> write-only (they have a set accessor, but no get accessor).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68B5457A-518E-48CF-B527-25C267672361}" type="datetime4">
              <a:rPr lang="en-US" smtClean="0"/>
              <a:t>February 26, 2018</a:t>
            </a:fld>
            <a:endParaRPr lang="nl-NL" dirty="0"/>
          </a:p>
        </p:txBody>
      </p:sp>
    </p:spTree>
    <p:extLst>
      <p:ext uri="{BB962C8B-B14F-4D97-AF65-F5344CB8AC3E}">
        <p14:creationId xmlns:p14="http://schemas.microsoft.com/office/powerpoint/2010/main" val="798634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Let’s try something</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68B5457A-518E-48CF-B527-25C267672361}" type="datetime4">
              <a:rPr lang="en-US" smtClean="0"/>
              <a:t>February 26, 2018</a:t>
            </a:fld>
            <a:endParaRPr lang="nl-NL" dirty="0"/>
          </a:p>
        </p:txBody>
      </p:sp>
    </p:spTree>
    <p:extLst>
      <p:ext uri="{BB962C8B-B14F-4D97-AF65-F5344CB8AC3E}">
        <p14:creationId xmlns:p14="http://schemas.microsoft.com/office/powerpoint/2010/main" val="613583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Let’s try something</a:t>
            </a:r>
          </a:p>
          <a:p>
            <a:endParaRPr lang="en-US" dirty="0"/>
          </a:p>
          <a:p>
            <a:pPr marL="265113" lvl="1" indent="0">
              <a:buNone/>
            </a:pPr>
            <a:r>
              <a:rPr lang="en-US" sz="2200" b="1" dirty="0" err="1"/>
              <a:t>Să</a:t>
            </a:r>
            <a:r>
              <a:rPr lang="en-US" sz="2200" b="1" dirty="0"/>
              <a:t> </a:t>
            </a:r>
            <a:r>
              <a:rPr lang="en-US" sz="2200" b="1" dirty="0" err="1"/>
              <a:t>gestioneze</a:t>
            </a:r>
            <a:r>
              <a:rPr lang="en-US" sz="2200" b="1" dirty="0"/>
              <a:t> </a:t>
            </a:r>
            <a:r>
              <a:rPr lang="en-US" sz="2200" b="1" dirty="0" err="1"/>
              <a:t>cursurile</a:t>
            </a:r>
            <a:r>
              <a:rPr lang="en-US" sz="2200" b="1" dirty="0"/>
              <a:t> care pot fi </a:t>
            </a:r>
            <a:r>
              <a:rPr lang="en-US" sz="2200" b="1" dirty="0" err="1"/>
              <a:t>teoretice</a:t>
            </a:r>
            <a:r>
              <a:rPr lang="en-US" sz="2200" b="1" dirty="0"/>
              <a:t>, </a:t>
            </a:r>
            <a:r>
              <a:rPr lang="en-US" sz="2200" b="1" dirty="0" err="1"/>
              <a:t>seminarii</a:t>
            </a:r>
            <a:r>
              <a:rPr lang="en-US" sz="2200" b="1" dirty="0"/>
              <a:t> </a:t>
            </a:r>
            <a:r>
              <a:rPr lang="en-US" sz="2200" b="1" dirty="0" err="1"/>
              <a:t>sau</a:t>
            </a:r>
            <a:r>
              <a:rPr lang="en-US" sz="2200" b="1" dirty="0"/>
              <a:t> </a:t>
            </a:r>
            <a:r>
              <a:rPr lang="en-US" sz="2200" b="1" dirty="0" err="1"/>
              <a:t>laboratoare.</a:t>
            </a:r>
            <a:r>
              <a:rPr lang="en-US" sz="2200" dirty="0" err="1"/>
              <a:t>Sistemul</a:t>
            </a:r>
            <a:r>
              <a:rPr lang="en-US" sz="2200" dirty="0"/>
              <a:t> </a:t>
            </a:r>
            <a:r>
              <a:rPr lang="en-US" sz="2200" dirty="0" err="1"/>
              <a:t>trebuie</a:t>
            </a:r>
            <a:r>
              <a:rPr lang="en-US" sz="2200" dirty="0"/>
              <a:t> </a:t>
            </a:r>
            <a:r>
              <a:rPr lang="en-US" sz="2200" dirty="0" err="1"/>
              <a:t>să</a:t>
            </a:r>
            <a:r>
              <a:rPr lang="en-US" sz="2200" dirty="0"/>
              <a:t> </a:t>
            </a:r>
            <a:r>
              <a:rPr lang="en-US" sz="2200" dirty="0" err="1"/>
              <a:t>permită</a:t>
            </a:r>
            <a:r>
              <a:rPr lang="en-US" sz="2200" dirty="0"/>
              <a:t> </a:t>
            </a:r>
            <a:r>
              <a:rPr lang="en-US" sz="2200" dirty="0" err="1"/>
              <a:t>definirea</a:t>
            </a:r>
            <a:r>
              <a:rPr lang="en-US" sz="2200" dirty="0"/>
              <a:t> </a:t>
            </a:r>
            <a:r>
              <a:rPr lang="en-US" sz="2200" dirty="0" err="1"/>
              <a:t>numelui</a:t>
            </a:r>
            <a:r>
              <a:rPr lang="en-US" sz="2200" dirty="0"/>
              <a:t> </a:t>
            </a:r>
            <a:r>
              <a:rPr lang="en-US" sz="2200" dirty="0" err="1"/>
              <a:t>cursului</a:t>
            </a:r>
            <a:r>
              <a:rPr lang="en-US" sz="2200" dirty="0"/>
              <a:t>, </a:t>
            </a:r>
            <a:r>
              <a:rPr lang="en-US" sz="2200" dirty="0" err="1"/>
              <a:t>numelui</a:t>
            </a:r>
            <a:r>
              <a:rPr lang="en-US" sz="2200" dirty="0"/>
              <a:t> </a:t>
            </a:r>
            <a:r>
              <a:rPr lang="en-US" sz="2200" dirty="0" err="1"/>
              <a:t>profesorului</a:t>
            </a:r>
            <a:r>
              <a:rPr lang="en-US" sz="2200" dirty="0"/>
              <a:t>.</a:t>
            </a:r>
          </a:p>
          <a:p>
            <a:pPr marL="265113" lvl="1" indent="0">
              <a:buNone/>
            </a:pPr>
            <a:r>
              <a:rPr lang="en-US" sz="2200" b="1" dirty="0" err="1"/>
              <a:t>Trebuie</a:t>
            </a:r>
            <a:r>
              <a:rPr lang="en-US" sz="2200" b="1" dirty="0"/>
              <a:t> </a:t>
            </a:r>
            <a:r>
              <a:rPr lang="en-US" sz="2200" b="1" dirty="0" err="1"/>
              <a:t>să</a:t>
            </a:r>
            <a:r>
              <a:rPr lang="en-US" sz="2200" b="1" dirty="0"/>
              <a:t> </a:t>
            </a:r>
            <a:r>
              <a:rPr lang="en-US" sz="2200" b="1" dirty="0" err="1"/>
              <a:t>permită</a:t>
            </a:r>
            <a:r>
              <a:rPr lang="en-US" sz="2200" b="1" dirty="0"/>
              <a:t> </a:t>
            </a:r>
            <a:r>
              <a:rPr lang="en-US" sz="2200" b="1" dirty="0" err="1"/>
              <a:t>gestionarea</a:t>
            </a:r>
            <a:r>
              <a:rPr lang="en-US" sz="2200" b="1" dirty="0"/>
              <a:t> </a:t>
            </a:r>
            <a:r>
              <a:rPr lang="en-US" sz="2200" b="1" dirty="0" err="1"/>
              <a:t>Studenților.</a:t>
            </a:r>
            <a:r>
              <a:rPr lang="en-US" sz="2200" dirty="0" err="1"/>
              <a:t>Ne</a:t>
            </a:r>
            <a:r>
              <a:rPr lang="en-US" sz="2200" dirty="0"/>
              <a:t> </a:t>
            </a:r>
            <a:r>
              <a:rPr lang="en-US" sz="2200" dirty="0" err="1"/>
              <a:t>intereseză</a:t>
            </a:r>
            <a:r>
              <a:rPr lang="en-US" sz="2200" dirty="0"/>
              <a:t> </a:t>
            </a:r>
            <a:r>
              <a:rPr lang="en-US" sz="2200" dirty="0" err="1"/>
              <a:t>să</a:t>
            </a:r>
            <a:r>
              <a:rPr lang="en-US" sz="2200" dirty="0"/>
              <a:t> </a:t>
            </a:r>
            <a:r>
              <a:rPr lang="en-US" sz="2200" dirty="0" err="1"/>
              <a:t>putem</a:t>
            </a:r>
            <a:r>
              <a:rPr lang="en-US" sz="2200" dirty="0"/>
              <a:t> </a:t>
            </a:r>
            <a:r>
              <a:rPr lang="en-US" sz="2200" dirty="0" err="1"/>
              <a:t>vedea</a:t>
            </a:r>
            <a:r>
              <a:rPr lang="en-US" sz="2200" dirty="0"/>
              <a:t> </a:t>
            </a:r>
            <a:r>
              <a:rPr lang="en-US" sz="2200" dirty="0" err="1"/>
              <a:t>Numele</a:t>
            </a:r>
            <a:r>
              <a:rPr lang="en-US" sz="2200" dirty="0"/>
              <a:t>, </a:t>
            </a:r>
            <a:r>
              <a:rPr lang="en-US" sz="2200" dirty="0" err="1"/>
              <a:t>Adresa</a:t>
            </a:r>
            <a:r>
              <a:rPr lang="en-US" sz="2200" dirty="0"/>
              <a:t> de </a:t>
            </a:r>
            <a:r>
              <a:rPr lang="en-US" sz="2200" dirty="0" err="1"/>
              <a:t>domiciliu</a:t>
            </a:r>
            <a:r>
              <a:rPr lang="en-US" sz="2200" dirty="0"/>
              <a:t>, </a:t>
            </a:r>
            <a:r>
              <a:rPr lang="en-US" sz="2200" dirty="0" err="1"/>
              <a:t>Adresa</a:t>
            </a:r>
            <a:r>
              <a:rPr lang="en-US" sz="2200" dirty="0"/>
              <a:t> </a:t>
            </a:r>
            <a:r>
              <a:rPr lang="en-US" sz="2200" dirty="0" err="1"/>
              <a:t>Curentă</a:t>
            </a:r>
            <a:r>
              <a:rPr lang="en-US" sz="2200" dirty="0"/>
              <a:t>, </a:t>
            </a:r>
            <a:r>
              <a:rPr lang="en-US" sz="2200" dirty="0" err="1"/>
              <a:t>Adresa</a:t>
            </a:r>
            <a:r>
              <a:rPr lang="en-US" sz="2200" dirty="0"/>
              <a:t> de email </a:t>
            </a:r>
            <a:r>
              <a:rPr lang="en-US" sz="2200" dirty="0" err="1"/>
              <a:t>și</a:t>
            </a:r>
            <a:r>
              <a:rPr lang="en-US" sz="2200" dirty="0"/>
              <a:t> data </a:t>
            </a:r>
            <a:r>
              <a:rPr lang="en-US" sz="2200" dirty="0" err="1"/>
              <a:t>nașterii</a:t>
            </a:r>
            <a:endParaRPr lang="en-US" sz="2200" dirty="0"/>
          </a:p>
          <a:p>
            <a:pPr marL="265113" lvl="1" indent="0">
              <a:buNone/>
            </a:pPr>
            <a:r>
              <a:rPr lang="en-US" sz="2200" b="1" dirty="0" err="1"/>
              <a:t>Trebuie</a:t>
            </a:r>
            <a:r>
              <a:rPr lang="en-US" sz="2200" b="1" dirty="0"/>
              <a:t> </a:t>
            </a:r>
            <a:r>
              <a:rPr lang="en-US" sz="2200" b="1" dirty="0" err="1"/>
              <a:t>să</a:t>
            </a:r>
            <a:r>
              <a:rPr lang="en-US" sz="2200" b="1" dirty="0"/>
              <a:t> </a:t>
            </a:r>
            <a:r>
              <a:rPr lang="en-US" sz="2200" b="1" dirty="0" err="1"/>
              <a:t>permită</a:t>
            </a:r>
            <a:r>
              <a:rPr lang="en-US" sz="2200" b="1" dirty="0"/>
              <a:t> </a:t>
            </a:r>
            <a:r>
              <a:rPr lang="en-US" sz="2200" b="1" dirty="0" err="1"/>
              <a:t>introducerea</a:t>
            </a:r>
            <a:r>
              <a:rPr lang="en-US" sz="2200" b="1" dirty="0"/>
              <a:t> </a:t>
            </a:r>
            <a:r>
              <a:rPr lang="en-US" sz="2200" b="1" dirty="0" err="1"/>
              <a:t>în</a:t>
            </a:r>
            <a:r>
              <a:rPr lang="en-US" sz="2200" b="1" dirty="0"/>
              <a:t> </a:t>
            </a:r>
            <a:r>
              <a:rPr lang="en-US" sz="2200" b="1" dirty="0" err="1"/>
              <a:t>sistem</a:t>
            </a:r>
            <a:r>
              <a:rPr lang="en-US" sz="2200" b="1" dirty="0"/>
              <a:t> a </a:t>
            </a:r>
            <a:r>
              <a:rPr lang="en-US" sz="2200" b="1" dirty="0" err="1"/>
              <a:t>examenelor</a:t>
            </a:r>
            <a:r>
              <a:rPr lang="en-US" sz="2200" b="1" dirty="0"/>
              <a:t>. </a:t>
            </a:r>
            <a:r>
              <a:rPr lang="en-US" sz="2200" dirty="0" err="1"/>
              <a:t>Examenele</a:t>
            </a:r>
            <a:r>
              <a:rPr lang="en-US" sz="2200" dirty="0"/>
              <a:t> </a:t>
            </a:r>
            <a:r>
              <a:rPr lang="en-US" sz="2200" dirty="0" err="1"/>
              <a:t>trebuie</a:t>
            </a:r>
            <a:r>
              <a:rPr lang="en-US" sz="2200" dirty="0"/>
              <a:t> </a:t>
            </a:r>
            <a:r>
              <a:rPr lang="en-US" sz="2200" dirty="0" err="1"/>
              <a:t>să</a:t>
            </a:r>
            <a:r>
              <a:rPr lang="en-US" sz="2200" dirty="0"/>
              <a:t> </a:t>
            </a:r>
            <a:r>
              <a:rPr lang="en-US" sz="2200" dirty="0" err="1"/>
              <a:t>aibă</a:t>
            </a:r>
            <a:r>
              <a:rPr lang="en-US" sz="2200" dirty="0"/>
              <a:t> </a:t>
            </a:r>
            <a:r>
              <a:rPr lang="en-US" sz="2200" dirty="0" err="1"/>
              <a:t>în</a:t>
            </a:r>
            <a:r>
              <a:rPr lang="en-US" sz="2200" dirty="0"/>
              <a:t> </a:t>
            </a:r>
            <a:r>
              <a:rPr lang="en-US" sz="2200" dirty="0" err="1"/>
              <a:t>evidență</a:t>
            </a:r>
            <a:r>
              <a:rPr lang="en-US" sz="2200" dirty="0"/>
              <a:t> </a:t>
            </a:r>
            <a:r>
              <a:rPr lang="en-US" sz="2200" dirty="0" err="1"/>
              <a:t>cursul</a:t>
            </a:r>
            <a:r>
              <a:rPr lang="en-US" sz="2200" dirty="0"/>
              <a:t>, data </a:t>
            </a:r>
            <a:r>
              <a:rPr lang="en-US" sz="2200" dirty="0" err="1"/>
              <a:t>examenului</a:t>
            </a:r>
            <a:r>
              <a:rPr lang="en-US" sz="2200" dirty="0"/>
              <a:t> </a:t>
            </a:r>
            <a:r>
              <a:rPr lang="en-US" sz="2200" dirty="0" err="1"/>
              <a:t>și</a:t>
            </a:r>
            <a:r>
              <a:rPr lang="en-US" sz="2200" dirty="0"/>
              <a:t> </a:t>
            </a:r>
            <a:r>
              <a:rPr lang="en-US" sz="2200" dirty="0" err="1"/>
              <a:t>lista</a:t>
            </a:r>
            <a:r>
              <a:rPr lang="en-US" sz="2200" dirty="0"/>
              <a:t> de </a:t>
            </a:r>
            <a:r>
              <a:rPr lang="en-US" sz="2200" dirty="0" err="1"/>
              <a:t>studenți</a:t>
            </a:r>
            <a:r>
              <a:rPr lang="en-US" sz="2200" dirty="0"/>
              <a:t> </a:t>
            </a:r>
            <a:r>
              <a:rPr lang="en-US" sz="2200" dirty="0" err="1"/>
              <a:t>carea</a:t>
            </a:r>
            <a:r>
              <a:rPr lang="en-US" sz="2200" dirty="0"/>
              <a:t> au </a:t>
            </a:r>
            <a:r>
              <a:rPr lang="en-US" sz="2200" dirty="0" err="1"/>
              <a:t>participat</a:t>
            </a:r>
            <a:r>
              <a:rPr lang="en-US" sz="2200" dirty="0"/>
              <a:t> cu nota </a:t>
            </a:r>
            <a:r>
              <a:rPr lang="en-US" sz="2200" dirty="0" err="1"/>
              <a:t>obținută</a:t>
            </a:r>
            <a:r>
              <a:rPr lang="en-US" sz="2200" dirty="0"/>
              <a:t>.</a:t>
            </a:r>
          </a:p>
          <a:p>
            <a:pPr marL="0"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68B5457A-518E-48CF-B527-25C267672361}" type="datetime4">
              <a:rPr lang="en-US" smtClean="0"/>
              <a:t>February 26, 2018</a:t>
            </a:fld>
            <a:endParaRPr lang="nl-NL" dirty="0"/>
          </a:p>
        </p:txBody>
      </p:sp>
    </p:spTree>
    <p:extLst>
      <p:ext uri="{BB962C8B-B14F-4D97-AF65-F5344CB8AC3E}">
        <p14:creationId xmlns:p14="http://schemas.microsoft.com/office/powerpoint/2010/main" val="838984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pPr marL="0"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2620093-0943-4BDC-8F27-4AFCD1241A34}" type="datetime4">
              <a:rPr lang="en-US" smtClean="0"/>
              <a:t>February 26, 2018</a:t>
            </a:fld>
            <a:endParaRPr lang="nl-NL" dirty="0"/>
          </a:p>
        </p:txBody>
      </p:sp>
    </p:spTree>
    <p:extLst>
      <p:ext uri="{BB962C8B-B14F-4D97-AF65-F5344CB8AC3E}">
        <p14:creationId xmlns:p14="http://schemas.microsoft.com/office/powerpoint/2010/main" val="166244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nl-NL" dirty="0" err="1"/>
              <a:t>When</a:t>
            </a:r>
            <a:r>
              <a:rPr lang="nl-NL" dirty="0"/>
              <a:t> </a:t>
            </a:r>
            <a:r>
              <a:rPr lang="nl-NL" dirty="0" err="1"/>
              <a:t>to</a:t>
            </a:r>
            <a:r>
              <a:rPr lang="nl-NL" dirty="0"/>
              <a:t> </a:t>
            </a:r>
            <a:r>
              <a:rPr lang="nl-NL" dirty="0" err="1"/>
              <a:t>use</a:t>
            </a:r>
            <a:r>
              <a:rPr lang="nl-NL" dirty="0"/>
              <a:t> classes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80501AF2-6EF8-4DB5-B4E4-26CC1CD12183}" type="datetime4">
              <a:rPr lang="en-US" smtClean="0"/>
              <a:t>February 26, 2018</a:t>
            </a:fld>
            <a:endParaRPr lang="nl-NL" dirty="0"/>
          </a:p>
        </p:txBody>
      </p:sp>
    </p:spTree>
    <p:extLst>
      <p:ext uri="{BB962C8B-B14F-4D97-AF65-F5344CB8AC3E}">
        <p14:creationId xmlns:p14="http://schemas.microsoft.com/office/powerpoint/2010/main" val="2024060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9477120B-EEF9-4A15-A3A5-D7BB850E56FB}" type="datetime4">
              <a:rPr lang="en-US" smtClean="0"/>
              <a:t>February 26, 2018</a:t>
            </a:fld>
            <a:endParaRPr lang="nl-NL" dirty="0"/>
          </a:p>
        </p:txBody>
      </p:sp>
    </p:spTree>
    <p:extLst>
      <p:ext uri="{BB962C8B-B14F-4D97-AF65-F5344CB8AC3E}">
        <p14:creationId xmlns:p14="http://schemas.microsoft.com/office/powerpoint/2010/main" val="3668474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endParaRPr lang="en-US" dirty="0"/>
          </a:p>
          <a:p>
            <a:pPr marL="265113" lvl="1" indent="0">
              <a:buNone/>
            </a:pPr>
            <a:r>
              <a:rPr lang="en-US" i="1" dirty="0"/>
              <a:t>Class</a:t>
            </a:r>
            <a:r>
              <a:rPr lang="en-US" dirty="0"/>
              <a:t> c</a:t>
            </a:r>
            <a:r>
              <a:rPr lang="en-US" i="1" dirty="0"/>
              <a:t>oupling is a measure on how one class is connected  or dependent with another class</a:t>
            </a:r>
            <a:r>
              <a:rPr lang="en-US" dirty="0"/>
              <a:t>.</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3DE3983-BFCA-4DE9-BA76-90430E1A5952}" type="datetime4">
              <a:rPr lang="en-US" smtClean="0"/>
              <a:t>February 26, 2018</a:t>
            </a:fld>
            <a:endParaRPr lang="nl-NL" dirty="0"/>
          </a:p>
        </p:txBody>
      </p:sp>
    </p:spTree>
    <p:extLst>
      <p:ext uri="{BB962C8B-B14F-4D97-AF65-F5344CB8AC3E}">
        <p14:creationId xmlns:p14="http://schemas.microsoft.com/office/powerpoint/2010/main" val="4131343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pPr marL="265113" lvl="1"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B167519A-0587-4314-991D-7B6FAD1FB9F1}" type="datetime4">
              <a:rPr lang="en-US" smtClean="0"/>
              <a:t>February 26, 2018</a:t>
            </a:fld>
            <a:endParaRPr lang="nl-NL" dirty="0"/>
          </a:p>
        </p:txBody>
      </p:sp>
      <p:pic>
        <p:nvPicPr>
          <p:cNvPr id="8" name="Picture 7">
            <a:extLst>
              <a:ext uri="{FF2B5EF4-FFF2-40B4-BE49-F238E27FC236}">
                <a16:creationId xmlns:a16="http://schemas.microsoft.com/office/drawing/2014/main" xmlns="" id="{0BC3F4C2-FC3E-4351-9A29-191905B6206D}"/>
              </a:ext>
            </a:extLst>
          </p:cNvPr>
          <p:cNvPicPr>
            <a:picLocks noChangeAspect="1"/>
          </p:cNvPicPr>
          <p:nvPr/>
        </p:nvPicPr>
        <p:blipFill>
          <a:blip r:embed="rId3"/>
          <a:stretch>
            <a:fillRect/>
          </a:stretch>
        </p:blipFill>
        <p:spPr>
          <a:xfrm>
            <a:off x="668768" y="1958096"/>
            <a:ext cx="7320130" cy="4044401"/>
          </a:xfrm>
          <a:prstGeom prst="rect">
            <a:avLst/>
          </a:prstGeom>
        </p:spPr>
      </p:pic>
    </p:spTree>
    <p:extLst>
      <p:ext uri="{BB962C8B-B14F-4D97-AF65-F5344CB8AC3E}">
        <p14:creationId xmlns:p14="http://schemas.microsoft.com/office/powerpoint/2010/main" val="1283926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pPr marL="265113" lvl="1" indent="0">
              <a:buNone/>
            </a:pPr>
            <a:endParaRPr lang="en-US" dirty="0"/>
          </a:p>
          <a:p>
            <a:pPr marL="265113" lvl="1" indent="0">
              <a:buNone/>
            </a:pPr>
            <a:r>
              <a:rPr lang="en-US" dirty="0"/>
              <a: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B977D8A-E678-4DE2-A182-2872940F1E05}" type="datetime4">
              <a:rPr lang="en-US" smtClean="0"/>
              <a:t>February 26, 2018</a:t>
            </a:fld>
            <a:endParaRPr lang="nl-NL" dirty="0"/>
          </a:p>
        </p:txBody>
      </p:sp>
      <p:pic>
        <p:nvPicPr>
          <p:cNvPr id="5" name="Picture 4">
            <a:extLst>
              <a:ext uri="{FF2B5EF4-FFF2-40B4-BE49-F238E27FC236}">
                <a16:creationId xmlns:a16="http://schemas.microsoft.com/office/drawing/2014/main" xmlns="" id="{F6EDED6D-6648-413A-B3B0-09A4B9FF8A80}"/>
              </a:ext>
            </a:extLst>
          </p:cNvPr>
          <p:cNvPicPr>
            <a:picLocks noChangeAspect="1"/>
          </p:cNvPicPr>
          <p:nvPr/>
        </p:nvPicPr>
        <p:blipFill>
          <a:blip r:embed="rId3"/>
          <a:stretch>
            <a:fillRect/>
          </a:stretch>
        </p:blipFill>
        <p:spPr>
          <a:xfrm>
            <a:off x="668768" y="1926298"/>
            <a:ext cx="7111127" cy="4076199"/>
          </a:xfrm>
          <a:prstGeom prst="rect">
            <a:avLst/>
          </a:prstGeom>
        </p:spPr>
      </p:pic>
    </p:spTree>
    <p:extLst>
      <p:ext uri="{BB962C8B-B14F-4D97-AF65-F5344CB8AC3E}">
        <p14:creationId xmlns:p14="http://schemas.microsoft.com/office/powerpoint/2010/main" val="702437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pPr marL="265113" lvl="1" indent="0">
              <a:buNone/>
            </a:pPr>
            <a:endParaRPr lang="en-US" dirty="0"/>
          </a:p>
          <a:p>
            <a:pPr marL="265113" lvl="1" indent="0">
              <a:buNone/>
            </a:pPr>
            <a:r>
              <a:rPr lang="en-US" dirty="0"/>
              <a: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53EF1E3-1F46-4C28-97D0-C1DCC2F195FB}" type="datetime4">
              <a:rPr lang="en-US" smtClean="0"/>
              <a:t>February 26, 2018</a:t>
            </a:fld>
            <a:endParaRPr lang="nl-NL" dirty="0"/>
          </a:p>
        </p:txBody>
      </p:sp>
      <p:pic>
        <p:nvPicPr>
          <p:cNvPr id="7" name="Picture 6">
            <a:extLst>
              <a:ext uri="{FF2B5EF4-FFF2-40B4-BE49-F238E27FC236}">
                <a16:creationId xmlns:a16="http://schemas.microsoft.com/office/drawing/2014/main" xmlns="" id="{055B3A13-9BCC-4965-8828-6C91009EEB24}"/>
              </a:ext>
            </a:extLst>
          </p:cNvPr>
          <p:cNvPicPr>
            <a:picLocks noChangeAspect="1"/>
          </p:cNvPicPr>
          <p:nvPr/>
        </p:nvPicPr>
        <p:blipFill>
          <a:blip r:embed="rId3"/>
          <a:stretch>
            <a:fillRect/>
          </a:stretch>
        </p:blipFill>
        <p:spPr>
          <a:xfrm>
            <a:off x="361506" y="2462051"/>
            <a:ext cx="3892372" cy="2530031"/>
          </a:xfrm>
          <a:prstGeom prst="rect">
            <a:avLst/>
          </a:prstGeom>
        </p:spPr>
      </p:pic>
      <p:pic>
        <p:nvPicPr>
          <p:cNvPr id="8" name="Picture 7">
            <a:extLst>
              <a:ext uri="{FF2B5EF4-FFF2-40B4-BE49-F238E27FC236}">
                <a16:creationId xmlns:a16="http://schemas.microsoft.com/office/drawing/2014/main" xmlns="" id="{38ADE383-99B4-47C7-A66E-32030BBEA658}"/>
              </a:ext>
            </a:extLst>
          </p:cNvPr>
          <p:cNvPicPr>
            <a:picLocks noChangeAspect="1"/>
          </p:cNvPicPr>
          <p:nvPr/>
        </p:nvPicPr>
        <p:blipFill>
          <a:blip r:embed="rId4"/>
          <a:stretch>
            <a:fillRect/>
          </a:stretch>
        </p:blipFill>
        <p:spPr>
          <a:xfrm>
            <a:off x="4469510" y="2936982"/>
            <a:ext cx="4538754" cy="1756937"/>
          </a:xfrm>
          <a:prstGeom prst="rect">
            <a:avLst/>
          </a:prstGeom>
        </p:spPr>
      </p:pic>
    </p:spTree>
    <p:extLst>
      <p:ext uri="{BB962C8B-B14F-4D97-AF65-F5344CB8AC3E}">
        <p14:creationId xmlns:p14="http://schemas.microsoft.com/office/powerpoint/2010/main" val="278718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a:t>
            </a:r>
          </a:p>
          <a:p>
            <a:pPr lvl="2"/>
            <a:r>
              <a:rPr lang="en-US" dirty="0"/>
              <a:t>Day to day example</a:t>
            </a:r>
          </a:p>
          <a:p>
            <a:pPr marL="541337" lvl="2" indent="0">
              <a:buNone/>
            </a:pPr>
            <a:endParaRPr lang="en-US" dirty="0"/>
          </a:p>
          <a:p>
            <a:pPr marL="541337" lvl="2" indent="0">
              <a:buNone/>
            </a:pPr>
            <a:r>
              <a:rPr lang="en-US" dirty="0"/>
              <a: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4E34DE98-605A-42A3-8D99-E20D1083D924}" type="datetime4">
              <a:rPr lang="en-US" smtClean="0"/>
              <a:t>February 26, 2018</a:t>
            </a:fld>
            <a:endParaRPr lang="nl-NL" dirty="0"/>
          </a:p>
        </p:txBody>
      </p:sp>
      <p:pic>
        <p:nvPicPr>
          <p:cNvPr id="9" name="Picture 8">
            <a:extLst>
              <a:ext uri="{FF2B5EF4-FFF2-40B4-BE49-F238E27FC236}">
                <a16:creationId xmlns:a16="http://schemas.microsoft.com/office/drawing/2014/main" xmlns="" id="{047D04C2-E2A1-48C7-95E6-44A8DBC7F728}"/>
              </a:ext>
            </a:extLst>
          </p:cNvPr>
          <p:cNvPicPr>
            <a:picLocks noChangeAspect="1"/>
          </p:cNvPicPr>
          <p:nvPr/>
        </p:nvPicPr>
        <p:blipFill>
          <a:blip r:embed="rId3"/>
          <a:stretch>
            <a:fillRect/>
          </a:stretch>
        </p:blipFill>
        <p:spPr>
          <a:xfrm>
            <a:off x="5006715" y="340161"/>
            <a:ext cx="3773987" cy="5477854"/>
          </a:xfrm>
          <a:prstGeom prst="rect">
            <a:avLst/>
          </a:prstGeom>
        </p:spPr>
      </p:pic>
    </p:spTree>
    <p:extLst>
      <p:ext uri="{BB962C8B-B14F-4D97-AF65-F5344CB8AC3E}">
        <p14:creationId xmlns:p14="http://schemas.microsoft.com/office/powerpoint/2010/main" val="1964900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38AB4BD-7360-4962-A61E-E05F5FCD84BE}" type="datetime4">
              <a:rPr lang="en-US" smtClean="0"/>
              <a:t>February 26, 2018</a:t>
            </a:fld>
            <a:endParaRPr lang="nl-NL" dirty="0"/>
          </a:p>
        </p:txBody>
      </p:sp>
    </p:spTree>
    <p:extLst>
      <p:ext uri="{BB962C8B-B14F-4D97-AF65-F5344CB8AC3E}">
        <p14:creationId xmlns:p14="http://schemas.microsoft.com/office/powerpoint/2010/main" val="386308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Inheritance enables you to create new classes that reuse, extend, and modify the behavior that is defined in other classes.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35F86295-32AC-4F19-8028-7EBC75547D55}" type="datetime4">
              <a:rPr lang="en-US" smtClean="0"/>
              <a:t>February 26, 2018</a:t>
            </a:fld>
            <a:endParaRPr lang="nl-NL" dirty="0"/>
          </a:p>
        </p:txBody>
      </p:sp>
    </p:spTree>
    <p:extLst>
      <p:ext uri="{BB962C8B-B14F-4D97-AF65-F5344CB8AC3E}">
        <p14:creationId xmlns:p14="http://schemas.microsoft.com/office/powerpoint/2010/main" val="1339212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Inheritance enables you to create new classes that reuse, extend, and modify the behavior that is defined in other classes.</a:t>
            </a:r>
          </a:p>
          <a:p>
            <a:pPr marL="265113" lvl="1" indent="0">
              <a:buNone/>
            </a:pPr>
            <a:endParaRPr lang="en-US" dirty="0"/>
          </a:p>
          <a:p>
            <a:pPr lvl="2"/>
            <a:r>
              <a:rPr lang="en-US" dirty="0"/>
              <a:t>Base class</a:t>
            </a:r>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2ACFFCF-D357-4ACA-AA77-8A50E49BF9A7}" type="datetime4">
              <a:rPr lang="en-US" smtClean="0"/>
              <a:t>February 26, 2018</a:t>
            </a:fld>
            <a:endParaRPr lang="nl-NL" dirty="0"/>
          </a:p>
        </p:txBody>
      </p:sp>
    </p:spTree>
    <p:extLst>
      <p:ext uri="{BB962C8B-B14F-4D97-AF65-F5344CB8AC3E}">
        <p14:creationId xmlns:p14="http://schemas.microsoft.com/office/powerpoint/2010/main" val="40484884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Inheritance enables you to create new classes that reuse, extend, and modify the behavior that is defined in other classes.</a:t>
            </a:r>
          </a:p>
          <a:p>
            <a:pPr marL="265113" lvl="1" indent="0">
              <a:buNone/>
            </a:pPr>
            <a:endParaRPr lang="en-US" dirty="0"/>
          </a:p>
          <a:p>
            <a:pPr lvl="2"/>
            <a:r>
              <a:rPr lang="en-US" dirty="0"/>
              <a:t>Base class</a:t>
            </a:r>
          </a:p>
          <a:p>
            <a:pPr lvl="2"/>
            <a:r>
              <a:rPr lang="en-US" dirty="0"/>
              <a:t>Derived class</a:t>
            </a:r>
            <a:endParaRPr lang="en-US" sz="1600"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B59558D-7BD3-4283-9344-40CDF2F31805}" type="datetime4">
              <a:rPr lang="en-US" smtClean="0"/>
              <a:t>February 26, 2018</a:t>
            </a:fld>
            <a:endParaRPr lang="nl-NL" dirty="0"/>
          </a:p>
        </p:txBody>
      </p:sp>
    </p:spTree>
    <p:extLst>
      <p:ext uri="{BB962C8B-B14F-4D97-AF65-F5344CB8AC3E}">
        <p14:creationId xmlns:p14="http://schemas.microsoft.com/office/powerpoint/2010/main" val="2352037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Classes</a:t>
            </a:r>
            <a:endParaRPr lang="nl-NL" dirty="0"/>
          </a:p>
        </p:txBody>
      </p:sp>
      <p:sp>
        <p:nvSpPr>
          <p:cNvPr id="3" name="Tijdelijke aanduiding voor inhoud 2"/>
          <p:cNvSpPr>
            <a:spLocks noGrp="1"/>
          </p:cNvSpPr>
          <p:nvPr>
            <p:ph idx="1"/>
          </p:nvPr>
        </p:nvSpPr>
        <p:spPr/>
        <p:txBody>
          <a:bodyPr>
            <a:normAutofit/>
          </a:bodyPr>
          <a:lstStyle/>
          <a:p>
            <a:r>
              <a:rPr lang="en-US" dirty="0"/>
              <a:t>Class vs. object</a:t>
            </a:r>
          </a:p>
          <a:p>
            <a:endParaRPr lang="en-US" dirty="0"/>
          </a:p>
          <a:p>
            <a:pPr marL="265113" lvl="1" indent="0">
              <a:buNone/>
            </a:pPr>
            <a:r>
              <a:rPr lang="en-US" dirty="0"/>
              <a:t>CLASS = code		     OBJECT=instance of a class</a:t>
            </a:r>
          </a:p>
          <a:p>
            <a:endParaRPr lang="en-US" dirty="0"/>
          </a:p>
          <a:p>
            <a:pPr lvl="1"/>
            <a:endParaRPr lang="en-US" dirty="0"/>
          </a:p>
          <a:p>
            <a:pPr lvl="1"/>
            <a:endParaRPr lang="en-US" dirty="0"/>
          </a:p>
          <a:p>
            <a:endParaRPr lang="nl-NL" b="1"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F060E3A1-105E-4BB5-B237-AF8F1529C89E}" type="datetime4">
              <a:rPr lang="en-US" smtClean="0"/>
              <a:t>February 26, 2018</a:t>
            </a:fld>
            <a:endParaRPr lang="nl-NL" dirty="0"/>
          </a:p>
        </p:txBody>
      </p:sp>
      <p:pic>
        <p:nvPicPr>
          <p:cNvPr id="7" name="Picture 6">
            <a:extLst>
              <a:ext uri="{FF2B5EF4-FFF2-40B4-BE49-F238E27FC236}">
                <a16:creationId xmlns:a16="http://schemas.microsoft.com/office/drawing/2014/main" xmlns="" id="{63919CDD-801A-4CD7-AA35-C184B4373F23}"/>
              </a:ext>
            </a:extLst>
          </p:cNvPr>
          <p:cNvPicPr>
            <a:picLocks noChangeAspect="1"/>
          </p:cNvPicPr>
          <p:nvPr/>
        </p:nvPicPr>
        <p:blipFill>
          <a:blip r:embed="rId3"/>
          <a:stretch>
            <a:fillRect/>
          </a:stretch>
        </p:blipFill>
        <p:spPr>
          <a:xfrm>
            <a:off x="0" y="2586228"/>
            <a:ext cx="4705350" cy="3124200"/>
          </a:xfrm>
          <a:prstGeom prst="rect">
            <a:avLst/>
          </a:prstGeom>
        </p:spPr>
      </p:pic>
      <p:pic>
        <p:nvPicPr>
          <p:cNvPr id="8" name="Picture 7">
            <a:extLst>
              <a:ext uri="{FF2B5EF4-FFF2-40B4-BE49-F238E27FC236}">
                <a16:creationId xmlns:a16="http://schemas.microsoft.com/office/drawing/2014/main" xmlns="" id="{F2FBF51D-3D1F-45B5-B9A3-DC25BF237F35}"/>
              </a:ext>
            </a:extLst>
          </p:cNvPr>
          <p:cNvPicPr>
            <a:picLocks noChangeAspect="1"/>
          </p:cNvPicPr>
          <p:nvPr/>
        </p:nvPicPr>
        <p:blipFill>
          <a:blip r:embed="rId4"/>
          <a:stretch>
            <a:fillRect/>
          </a:stretch>
        </p:blipFill>
        <p:spPr>
          <a:xfrm>
            <a:off x="4500269" y="2833878"/>
            <a:ext cx="4524375" cy="2628900"/>
          </a:xfrm>
          <a:prstGeom prst="rect">
            <a:avLst/>
          </a:prstGeom>
        </p:spPr>
      </p:pic>
    </p:spTree>
    <p:extLst>
      <p:ext uri="{BB962C8B-B14F-4D97-AF65-F5344CB8AC3E}">
        <p14:creationId xmlns:p14="http://schemas.microsoft.com/office/powerpoint/2010/main" val="2726422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Inheritance enables you to create new classes that reuse, extend, and modify the behavior that is defined in other classes.</a:t>
            </a:r>
          </a:p>
          <a:p>
            <a:pPr marL="265113" lvl="1" indent="0">
              <a:buNone/>
            </a:pPr>
            <a:endParaRPr lang="en-US" dirty="0"/>
          </a:p>
          <a:p>
            <a:pPr lvl="2"/>
            <a:r>
              <a:rPr lang="en-US" dirty="0"/>
              <a:t>Base class </a:t>
            </a:r>
          </a:p>
          <a:p>
            <a:pPr lvl="2"/>
            <a:r>
              <a:rPr lang="en-US" dirty="0"/>
              <a:t>Derived class</a:t>
            </a:r>
          </a:p>
          <a:p>
            <a:pPr lvl="2"/>
            <a:endParaRPr lang="en-US" sz="1600" dirty="0"/>
          </a:p>
          <a:p>
            <a:pPr lvl="2"/>
            <a:endParaRPr lang="en-US" sz="1600" dirty="0"/>
          </a:p>
          <a:p>
            <a:pPr marL="265113" lvl="1" indent="0">
              <a:buNone/>
            </a:pPr>
            <a:r>
              <a:rPr lang="en-US" sz="2200" dirty="0"/>
              <a:t>Inheritance is transitive</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794F0FF6-FB13-4B2B-BE8D-E980BBFDFFA7}" type="datetime4">
              <a:rPr lang="en-US" smtClean="0"/>
              <a:t>February 26, 2018</a:t>
            </a:fld>
            <a:endParaRPr lang="nl-NL" dirty="0"/>
          </a:p>
        </p:txBody>
      </p:sp>
    </p:spTree>
    <p:extLst>
      <p:ext uri="{BB962C8B-B14F-4D97-AF65-F5344CB8AC3E}">
        <p14:creationId xmlns:p14="http://schemas.microsoft.com/office/powerpoint/2010/main" val="520729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(an “Is a” relationship)</a:t>
            </a:r>
          </a:p>
          <a:p>
            <a:endParaRPr lang="en-US" dirty="0"/>
          </a:p>
          <a:p>
            <a:pPr marL="265113" lvl="1" indent="0">
              <a:buNone/>
            </a:pPr>
            <a:r>
              <a:rPr lang="en-US" dirty="0"/>
              <a:t>Real life example : Car is an Automobile.</a:t>
            </a:r>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A8B62F47-FECD-4244-84D9-3A7222D7CBDF}" type="datetime4">
              <a:rPr lang="en-US" smtClean="0"/>
              <a:t>February 26, 2018</a:t>
            </a:fld>
            <a:endParaRPr lang="nl-NL" dirty="0"/>
          </a:p>
        </p:txBody>
      </p:sp>
    </p:spTree>
    <p:extLst>
      <p:ext uri="{BB962C8B-B14F-4D97-AF65-F5344CB8AC3E}">
        <p14:creationId xmlns:p14="http://schemas.microsoft.com/office/powerpoint/2010/main" val="1838353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Composition (an “has a” relationship)</a:t>
            </a:r>
          </a:p>
          <a:p>
            <a:endParaRPr lang="en-US" dirty="0"/>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EADD4E23-14B0-468F-83C4-56935A5B6644}" type="datetime4">
              <a:rPr lang="en-US" smtClean="0"/>
              <a:t>February 26, 2018</a:t>
            </a:fld>
            <a:endParaRPr lang="nl-NL" dirty="0"/>
          </a:p>
        </p:txBody>
      </p:sp>
    </p:spTree>
    <p:extLst>
      <p:ext uri="{BB962C8B-B14F-4D97-AF65-F5344CB8AC3E}">
        <p14:creationId xmlns:p14="http://schemas.microsoft.com/office/powerpoint/2010/main" val="1139595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Composition (an “has a” relationship)</a:t>
            </a:r>
          </a:p>
          <a:p>
            <a:endParaRPr lang="en-US" dirty="0"/>
          </a:p>
          <a:p>
            <a:pPr marL="265113" lvl="1" indent="0">
              <a:buNone/>
            </a:pPr>
            <a:r>
              <a:rPr lang="en-US" dirty="0"/>
              <a:t>Object</a:t>
            </a:r>
            <a:r>
              <a:rPr lang="en-US" b="1" dirty="0"/>
              <a:t> </a:t>
            </a:r>
            <a:r>
              <a:rPr lang="en-US" dirty="0"/>
              <a:t>composition is a way to combine simple objects or data types into more complex ones.</a:t>
            </a:r>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055D0756-B8A9-4A98-B249-F0F5E0AE3C91}" type="datetime4">
              <a:rPr lang="en-US" smtClean="0"/>
              <a:t>February 26, 2018</a:t>
            </a:fld>
            <a:endParaRPr lang="nl-NL" dirty="0"/>
          </a:p>
        </p:txBody>
      </p:sp>
    </p:spTree>
    <p:extLst>
      <p:ext uri="{BB962C8B-B14F-4D97-AF65-F5344CB8AC3E}">
        <p14:creationId xmlns:p14="http://schemas.microsoft.com/office/powerpoint/2010/main" val="3772260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Composition (an “has a” relationship)</a:t>
            </a:r>
          </a:p>
          <a:p>
            <a:endParaRPr lang="en-US" dirty="0"/>
          </a:p>
          <a:p>
            <a:pPr marL="265113" lvl="1" indent="0">
              <a:buNone/>
            </a:pPr>
            <a:r>
              <a:rPr lang="en-US" dirty="0"/>
              <a:t>Object</a:t>
            </a:r>
            <a:r>
              <a:rPr lang="en-US" b="1" dirty="0"/>
              <a:t> </a:t>
            </a:r>
            <a:r>
              <a:rPr lang="en-US" dirty="0"/>
              <a:t>composition is a way to combine simple objects or data types into more complex ones.</a:t>
            </a:r>
          </a:p>
          <a:p>
            <a:pPr marL="265113" lvl="1" indent="0">
              <a:buNone/>
            </a:pPr>
            <a:endParaRPr lang="en-US" dirty="0"/>
          </a:p>
          <a:p>
            <a:pPr marL="265113" lvl="1" indent="0">
              <a:buNone/>
            </a:pPr>
            <a:endParaRPr lang="en-US" dirty="0"/>
          </a:p>
          <a:p>
            <a:pPr marL="265113" lvl="1" indent="0">
              <a:buNone/>
            </a:pPr>
            <a:endParaRPr lang="en-US" dirty="0"/>
          </a:p>
          <a:p>
            <a:pPr marL="265113" lvl="1" indent="0">
              <a:buNone/>
            </a:pPr>
            <a:r>
              <a:rPr lang="en-US" dirty="0"/>
              <a:t>Real life example : A car has an engine.</a:t>
            </a:r>
          </a:p>
          <a:p>
            <a:pPr marL="265113" lvl="1" indent="0">
              <a:buNone/>
            </a:pPr>
            <a:endParaRPr lang="en-US" dirty="0"/>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E6F5EC57-0BA8-45FC-8D7D-98674C517996}" type="datetime4">
              <a:rPr lang="en-US" smtClean="0"/>
              <a:t>February 26, 2018</a:t>
            </a:fld>
            <a:endParaRPr lang="nl-NL" dirty="0"/>
          </a:p>
        </p:txBody>
      </p:sp>
    </p:spTree>
    <p:extLst>
      <p:ext uri="{BB962C8B-B14F-4D97-AF65-F5344CB8AC3E}">
        <p14:creationId xmlns:p14="http://schemas.microsoft.com/office/powerpoint/2010/main" val="21387254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Inheritance vs. Composition</a:t>
            </a:r>
          </a:p>
          <a:p>
            <a:pPr marL="265113" lvl="1" indent="0">
              <a:buNone/>
            </a:pPr>
            <a:r>
              <a:rPr lang="en-US" dirty="0"/>
              <a:t>	Diagrams</a:t>
            </a:r>
          </a:p>
          <a:p>
            <a:pPr marL="265113" lvl="1" indent="0">
              <a:buNone/>
            </a:pPr>
            <a:endParaRPr lang="en-US" dirty="0"/>
          </a:p>
        </p:txBody>
      </p:sp>
      <p:sp>
        <p:nvSpPr>
          <p:cNvPr id="4" name="Tijdelijke aanduiding voor voettekst 3"/>
          <p:cNvSpPr>
            <a:spLocks noGrp="1"/>
          </p:cNvSpPr>
          <p:nvPr>
            <p:ph type="ftr" sz="quarter" idx="11"/>
          </p:nvPr>
        </p:nvSpPr>
        <p:spPr>
          <a:xfrm>
            <a:off x="617538" y="6263118"/>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D846EF80-5A04-4378-9AC0-5A163470CCE1}" type="datetime4">
              <a:rPr lang="en-US" smtClean="0"/>
              <a:t>February 26, 2018</a:t>
            </a:fld>
            <a:endParaRPr lang="nl-NL" dirty="0"/>
          </a:p>
        </p:txBody>
      </p:sp>
      <p:pic>
        <p:nvPicPr>
          <p:cNvPr id="5" name="Picture 4">
            <a:extLst>
              <a:ext uri="{FF2B5EF4-FFF2-40B4-BE49-F238E27FC236}">
                <a16:creationId xmlns:a16="http://schemas.microsoft.com/office/drawing/2014/main" xmlns="" id="{952BDD47-E52C-4F94-BB89-F13649730AF3}"/>
              </a:ext>
            </a:extLst>
          </p:cNvPr>
          <p:cNvPicPr>
            <a:picLocks noChangeAspect="1"/>
          </p:cNvPicPr>
          <p:nvPr/>
        </p:nvPicPr>
        <p:blipFill>
          <a:blip r:embed="rId3"/>
          <a:stretch>
            <a:fillRect/>
          </a:stretch>
        </p:blipFill>
        <p:spPr>
          <a:xfrm>
            <a:off x="0" y="2468341"/>
            <a:ext cx="4059936" cy="3054635"/>
          </a:xfrm>
          <a:prstGeom prst="rect">
            <a:avLst/>
          </a:prstGeom>
        </p:spPr>
      </p:pic>
      <p:pic>
        <p:nvPicPr>
          <p:cNvPr id="7" name="Picture 6">
            <a:extLst>
              <a:ext uri="{FF2B5EF4-FFF2-40B4-BE49-F238E27FC236}">
                <a16:creationId xmlns:a16="http://schemas.microsoft.com/office/drawing/2014/main" xmlns="" id="{C705581C-A44C-448F-BB4D-3A3669F4E7BD}"/>
              </a:ext>
            </a:extLst>
          </p:cNvPr>
          <p:cNvPicPr>
            <a:picLocks noChangeAspect="1"/>
          </p:cNvPicPr>
          <p:nvPr/>
        </p:nvPicPr>
        <p:blipFill>
          <a:blip r:embed="rId4"/>
          <a:stretch>
            <a:fillRect/>
          </a:stretch>
        </p:blipFill>
        <p:spPr>
          <a:xfrm>
            <a:off x="3870193" y="2312222"/>
            <a:ext cx="5025985" cy="3165098"/>
          </a:xfrm>
          <a:prstGeom prst="rect">
            <a:avLst/>
          </a:prstGeom>
        </p:spPr>
      </p:pic>
    </p:spTree>
    <p:extLst>
      <p:ext uri="{BB962C8B-B14F-4D97-AF65-F5344CB8AC3E}">
        <p14:creationId xmlns:p14="http://schemas.microsoft.com/office/powerpoint/2010/main" val="816443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 conclusions</a:t>
            </a:r>
          </a:p>
          <a:p>
            <a:pPr marL="265113" lvl="1" indent="0">
              <a:buNone/>
            </a:pPr>
            <a:endParaRPr lang="en-US" dirty="0"/>
          </a:p>
          <a:p>
            <a:pPr lvl="1"/>
            <a:r>
              <a:rPr lang="en-US" dirty="0"/>
              <a:t>Inheritance leads to tight coupling</a:t>
            </a:r>
          </a:p>
          <a:p>
            <a:pPr lvl="1"/>
            <a:r>
              <a:rPr lang="en-US" dirty="0"/>
              <a:t>Composition offers a loose coupling design</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4F16A67-AFA6-4310-8FD5-19A6ACA11753}" type="datetime4">
              <a:rPr lang="en-US" smtClean="0"/>
              <a:t>February 26, 2018</a:t>
            </a:fld>
            <a:endParaRPr lang="nl-NL" dirty="0"/>
          </a:p>
        </p:txBody>
      </p:sp>
    </p:spTree>
    <p:extLst>
      <p:ext uri="{BB962C8B-B14F-4D97-AF65-F5344CB8AC3E}">
        <p14:creationId xmlns:p14="http://schemas.microsoft.com/office/powerpoint/2010/main" val="23053092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Class coupling conclusions</a:t>
            </a:r>
          </a:p>
          <a:p>
            <a:pPr marL="265113" lvl="1" indent="0">
              <a:buNone/>
            </a:pPr>
            <a:endParaRPr lang="en-US" dirty="0"/>
          </a:p>
          <a:p>
            <a:pPr lvl="1"/>
            <a:r>
              <a:rPr lang="en-US" dirty="0"/>
              <a:t>Inheritance leads to tight coupling</a:t>
            </a:r>
          </a:p>
          <a:p>
            <a:pPr lvl="1"/>
            <a:r>
              <a:rPr lang="en-US" dirty="0"/>
              <a:t>Composition offers a loose coupling design</a:t>
            </a:r>
          </a:p>
          <a:p>
            <a:pPr lvl="1"/>
            <a:r>
              <a:rPr lang="en-US" dirty="0"/>
              <a:t>Maintainability is an important characteristic of a project.</a:t>
            </a:r>
          </a:p>
          <a:p>
            <a:pPr lvl="1"/>
            <a:r>
              <a:rPr lang="en-US" dirty="0"/>
              <a:t>Loose coupling enables better testability, which leads to good maintainability.</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4F16A67-AFA6-4310-8FD5-19A6ACA11753}" type="datetime4">
              <a:rPr lang="en-US" smtClean="0"/>
              <a:t>February 26, 2018</a:t>
            </a:fld>
            <a:endParaRPr lang="nl-NL" dirty="0"/>
          </a:p>
        </p:txBody>
      </p:sp>
    </p:spTree>
    <p:extLst>
      <p:ext uri="{BB962C8B-B14F-4D97-AF65-F5344CB8AC3E}">
        <p14:creationId xmlns:p14="http://schemas.microsoft.com/office/powerpoint/2010/main" val="1563893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What is a unit test ?</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4F16A67-AFA6-4310-8FD5-19A6ACA11753}" type="datetime4">
              <a:rPr lang="en-US" smtClean="0"/>
              <a:t>February 26, 2018</a:t>
            </a:fld>
            <a:endParaRPr lang="nl-NL" dirty="0"/>
          </a:p>
        </p:txBody>
      </p:sp>
    </p:spTree>
    <p:extLst>
      <p:ext uri="{BB962C8B-B14F-4D97-AF65-F5344CB8AC3E}">
        <p14:creationId xmlns:p14="http://schemas.microsoft.com/office/powerpoint/2010/main" val="3059134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Class INTERACTIONS</a:t>
            </a:r>
            <a:endParaRPr lang="nl-NL" dirty="0"/>
          </a:p>
        </p:txBody>
      </p:sp>
      <p:sp>
        <p:nvSpPr>
          <p:cNvPr id="3" name="Tijdelijke aanduiding voor inhoud 2"/>
          <p:cNvSpPr>
            <a:spLocks noGrp="1"/>
          </p:cNvSpPr>
          <p:nvPr>
            <p:ph idx="1"/>
          </p:nvPr>
        </p:nvSpPr>
        <p:spPr>
          <a:xfrm>
            <a:off x="668768" y="1471670"/>
            <a:ext cx="8163164" cy="4530827"/>
          </a:xfrm>
        </p:spPr>
        <p:txBody>
          <a:bodyPr>
            <a:normAutofit/>
          </a:bodyPr>
          <a:lstStyle/>
          <a:p>
            <a:r>
              <a:rPr lang="en-US" dirty="0"/>
              <a:t>Let’s try another thing</a:t>
            </a:r>
          </a:p>
        </p:txBody>
      </p:sp>
      <p:sp>
        <p:nvSpPr>
          <p:cNvPr id="4" name="Tijdelijke aanduiding voor voettekst 3"/>
          <p:cNvSpPr>
            <a:spLocks noGrp="1"/>
          </p:cNvSpPr>
          <p:nvPr>
            <p:ph type="ftr" sz="quarter" idx="11"/>
          </p:nvPr>
        </p:nvSpPr>
        <p:spPr>
          <a:xfrm>
            <a:off x="617538" y="6263119"/>
            <a:ext cx="2632364" cy="365125"/>
          </a:xfrm>
        </p:spPr>
        <p:txBody>
          <a:bodyPr/>
          <a:lstStyle/>
          <a:p>
            <a:r>
              <a:rPr lang="en-US" dirty="0">
                <a:solidFill>
                  <a:schemeClr val="tx2"/>
                </a:solidFill>
              </a:rPr>
              <a:t>CENTRIC EXPRESS 2018                               BASIC SOFTWARE DEVELOPMENT</a:t>
            </a:r>
            <a:endParaRPr lang="nl-NL" dirty="0">
              <a:solidFill>
                <a:schemeClr val="tx2"/>
              </a:solidFill>
            </a:endParaRPr>
          </a:p>
        </p:txBody>
      </p:sp>
      <p:sp>
        <p:nvSpPr>
          <p:cNvPr id="6" name="Date Placeholder 5"/>
          <p:cNvSpPr>
            <a:spLocks noGrp="1"/>
          </p:cNvSpPr>
          <p:nvPr>
            <p:ph type="dt" sz="half" idx="10"/>
          </p:nvPr>
        </p:nvSpPr>
        <p:spPr/>
        <p:txBody>
          <a:bodyPr/>
          <a:lstStyle/>
          <a:p>
            <a:fld id="{14F16A67-AFA6-4310-8FD5-19A6ACA11753}" type="datetime4">
              <a:rPr lang="en-US" smtClean="0"/>
              <a:t>February 26, 2018</a:t>
            </a:fld>
            <a:endParaRPr lang="nl-NL" dirty="0"/>
          </a:p>
        </p:txBody>
      </p:sp>
    </p:spTree>
    <p:extLst>
      <p:ext uri="{BB962C8B-B14F-4D97-AF65-F5344CB8AC3E}">
        <p14:creationId xmlns:p14="http://schemas.microsoft.com/office/powerpoint/2010/main" val="646256284"/>
      </p:ext>
    </p:extLst>
  </p:cSld>
  <p:clrMapOvr>
    <a:masterClrMapping/>
  </p:clrMapOvr>
</p:sld>
</file>

<file path=ppt/theme/theme1.xml><?xml version="1.0" encoding="utf-8"?>
<a:theme xmlns:a="http://schemas.openxmlformats.org/drawingml/2006/main" name="Kantoorthema">
  <a:themeElements>
    <a:clrScheme name="Centric colours">
      <a:dk1>
        <a:srgbClr val="000000"/>
      </a:dk1>
      <a:lt1>
        <a:srgbClr val="FFFFFF"/>
      </a:lt1>
      <a:dk2>
        <a:srgbClr val="009036"/>
      </a:dk2>
      <a:lt2>
        <a:srgbClr val="FFFFFF"/>
      </a:lt2>
      <a:accent1>
        <a:srgbClr val="005EA8"/>
      </a:accent1>
      <a:accent2>
        <a:srgbClr val="EE9D00"/>
      </a:accent2>
      <a:accent3>
        <a:srgbClr val="5EC5ED"/>
      </a:accent3>
      <a:accent4>
        <a:srgbClr val="E30045"/>
      </a:accent4>
      <a:accent5>
        <a:srgbClr val="FFED00"/>
      </a:accent5>
      <a:accent6>
        <a:srgbClr val="80197F"/>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E45CAB0034E54094CAB497A598950C" ma:contentTypeVersion="0" ma:contentTypeDescription="Create a new document." ma:contentTypeScope="" ma:versionID="0fa97e4463f173ae3992ba69bc01e59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57A7AF-6B38-4EB3-82B1-780D34CA4ED4}">
  <ds:schemaRefs>
    <ds:schemaRef ds:uri="http://schemas.microsoft.com/sharepoint/v3/contenttype/forms"/>
  </ds:schemaRefs>
</ds:datastoreItem>
</file>

<file path=customXml/itemProps2.xml><?xml version="1.0" encoding="utf-8"?>
<ds:datastoreItem xmlns:ds="http://schemas.openxmlformats.org/officeDocument/2006/customXml" ds:itemID="{4AADD378-EAE4-4BD9-8963-2666DD22B612}">
  <ds:schemaRefs>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FF280E61-0A8B-41AB-8B3D-EF4F62144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10575</Words>
  <Application>Microsoft Office PowerPoint</Application>
  <PresentationFormat>On-screen Show (4:3)</PresentationFormat>
  <Paragraphs>2620</Paragraphs>
  <Slides>232</Slides>
  <Notes>201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232</vt:i4>
      </vt:variant>
    </vt:vector>
  </HeadingPairs>
  <TitlesOfParts>
    <vt:vector size="237" baseType="lpstr">
      <vt:lpstr>Arial</vt:lpstr>
      <vt:lpstr>Calibri</vt:lpstr>
      <vt:lpstr>Consolas</vt:lpstr>
      <vt:lpstr>Verdana</vt:lpstr>
      <vt:lpstr>Kantoorthema</vt:lpstr>
      <vt:lpstr>Basic software development</vt:lpstr>
      <vt:lpstr>About us</vt:lpstr>
      <vt:lpstr>About YOU</vt:lpstr>
      <vt:lpstr>Agenda</vt:lpstr>
      <vt:lpstr>Introduction</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Classes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Class INTERACTIONS</vt:lpstr>
      <vt:lpstr>OOP Pillars</vt:lpstr>
      <vt:lpstr>Encapsulation</vt:lpstr>
      <vt:lpstr>Encapsulation</vt:lpstr>
      <vt:lpstr>ABSTRACTION</vt:lpstr>
      <vt:lpstr>ABSTRACTION</vt:lpstr>
      <vt:lpstr>Inheritance</vt:lpstr>
      <vt:lpstr>Inheritance</vt:lpstr>
      <vt:lpstr>Inheritance</vt:lpstr>
      <vt:lpstr>Inheritance</vt:lpstr>
      <vt:lpstr>Inheritance</vt:lpstr>
      <vt:lpstr>UPCasting</vt:lpstr>
      <vt:lpstr>Upcasting</vt:lpstr>
      <vt:lpstr>downcasting</vt:lpstr>
      <vt:lpstr>Downcasting</vt:lpstr>
      <vt:lpstr>Inheritance</vt:lpstr>
      <vt:lpstr>Casting (“is“ keyword)</vt:lpstr>
      <vt:lpstr>Casting(“AS” KeYWORD)</vt:lpstr>
      <vt:lpstr>Inheritance</vt:lpstr>
      <vt:lpstr>Value types</vt:lpstr>
      <vt:lpstr>Value types</vt:lpstr>
      <vt:lpstr>Reference Types</vt:lpstr>
      <vt:lpstr>Reference types</vt:lpstr>
      <vt:lpstr>Reference types</vt:lpstr>
      <vt:lpstr>Reference Types</vt:lpstr>
      <vt:lpstr>Inheritance</vt:lpstr>
      <vt:lpstr>Boxing</vt:lpstr>
      <vt:lpstr>UNBoxing</vt:lpstr>
      <vt:lpstr>Inheritance</vt:lpstr>
      <vt:lpstr>Boxing &amp; Unboxing</vt:lpstr>
      <vt:lpstr>Inheritance</vt:lpstr>
      <vt:lpstr>Generic lists vs arraylist</vt:lpstr>
      <vt:lpstr>Polymorphism</vt:lpstr>
      <vt:lpstr>Polymorphism</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SOLID</vt:lpstr>
      <vt:lpstr>SOLID</vt:lpstr>
      <vt:lpstr>SOLID</vt:lpstr>
      <vt:lpstr>SOLID</vt:lpstr>
      <vt:lpstr>SOLID</vt:lpstr>
      <vt:lpstr>SOLID</vt:lpstr>
      <vt:lpstr>SOLID</vt:lpstr>
      <vt:lpstr>Single Responsibility Principle</vt:lpstr>
      <vt:lpstr>Single Responsibility Principle</vt:lpstr>
      <vt:lpstr>Single Responsibility Principle</vt:lpstr>
      <vt:lpstr>Single responsibility - TIPS</vt:lpstr>
      <vt:lpstr>Open/closed principle</vt:lpstr>
      <vt:lpstr>Open/closed principle</vt:lpstr>
      <vt:lpstr>PowerPoint Presentation</vt:lpstr>
      <vt:lpstr>Open/closed principle - tips</vt:lpstr>
      <vt:lpstr>Liskov substitution principle</vt:lpstr>
      <vt:lpstr>Liskov substitution principle</vt:lpstr>
      <vt:lpstr>PowerPoint Presentation</vt:lpstr>
      <vt:lpstr>Liskov substitution principle - TIPS</vt:lpstr>
      <vt:lpstr>Liskov substitution principle  Violation</vt:lpstr>
      <vt:lpstr>Liskov substitution principle  Violation</vt:lpstr>
      <vt:lpstr>Interface Segregation Principle</vt:lpstr>
      <vt:lpstr>Interface Segregation Principle</vt:lpstr>
      <vt:lpstr>Interface Segregation Principle</vt:lpstr>
      <vt:lpstr>PowerPoint Presentation</vt:lpstr>
      <vt:lpstr>Interface Segregation Principle Violation</vt:lpstr>
      <vt:lpstr>Interface Segregation Principle  Fix</vt:lpstr>
      <vt:lpstr>Dependency Inversion Principle </vt:lpstr>
      <vt:lpstr>Dependency Inversion Principle </vt:lpstr>
      <vt:lpstr>PowerPoint Presentation</vt:lpstr>
      <vt:lpstr>Dependency Inversion Principle  Violation  </vt:lpstr>
      <vt:lpstr>Dependency Inversion Principle  Fix  </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Other principles</vt:lpstr>
      <vt:lpstr>Conclusion</vt:lpstr>
      <vt:lpstr>Questions?</vt:lpstr>
      <vt:lpstr>PowerPoint Presentation</vt:lpstr>
    </vt:vector>
  </TitlesOfParts>
  <Manager>Erik Joosten</Manager>
  <Company>Ambitions | Ambitions.nl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Centric corporate template</dc:title>
  <dc:subject>Centric corporate template</dc:subject>
  <dc:creator>Oscar van Gennip</dc:creator>
  <cp:lastModifiedBy>Radeanu, Razvan</cp:lastModifiedBy>
  <cp:revision>217</cp:revision>
  <dcterms:created xsi:type="dcterms:W3CDTF">2013-07-23T12:22:34Z</dcterms:created>
  <dcterms:modified xsi:type="dcterms:W3CDTF">2018-02-26T07:32:56Z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0x01010060E45CAB0034E54094CAB497A598950C</vt:lpwstr>
  </property>
</Properties>
</file>